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9" r:id="rId3"/>
    <p:sldId id="268" r:id="rId4"/>
    <p:sldId id="271" r:id="rId5"/>
    <p:sldId id="260" r:id="rId6"/>
    <p:sldId id="270" r:id="rId7"/>
    <p:sldId id="261" r:id="rId8"/>
    <p:sldId id="267" r:id="rId9"/>
    <p:sldId id="265" r:id="rId10"/>
    <p:sldId id="263" r:id="rId11"/>
    <p:sldId id="266" r:id="rId12"/>
    <p:sldId id="258" r:id="rId13"/>
    <p:sldId id="277" r:id="rId14"/>
    <p:sldId id="278" r:id="rId15"/>
    <p:sldId id="279" r:id="rId16"/>
    <p:sldId id="280" r:id="rId17"/>
    <p:sldId id="27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5FFCB6-3687-464B-8245-70F09CDC3080}" type="datetimeFigureOut">
              <a:rPr lang="en-US" smtClean="0"/>
              <a:t>11/27/2012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72A4FF-E84C-4186-9093-85E68A31F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242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Introduction: Statewide K12 license, managed through WVDE, I manage license, training.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2A4FF-E84C-4186-9093-85E68A31F44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288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30546-1A82-410C-8EA4-C734B757865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319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30546-1A82-410C-8EA4-C734B757865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319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30546-1A82-410C-8EA4-C734B757865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319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30546-1A82-410C-8EA4-C734B757865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319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30546-1A82-410C-8EA4-C734B757865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319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17FAC-A269-49BA-857B-0DEA39E82BE7}" type="datetimeFigureOut">
              <a:rPr lang="en-US" smtClean="0"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26BEF-E953-4D66-9395-A85D211CA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353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17FAC-A269-49BA-857B-0DEA39E82BE7}" type="datetimeFigureOut">
              <a:rPr lang="en-US" smtClean="0"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26BEF-E953-4D66-9395-A85D211CA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946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17FAC-A269-49BA-857B-0DEA39E82BE7}" type="datetimeFigureOut">
              <a:rPr lang="en-US" smtClean="0"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26BEF-E953-4D66-9395-A85D211CA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057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17FAC-A269-49BA-857B-0DEA39E82BE7}" type="datetimeFigureOut">
              <a:rPr lang="en-US" smtClean="0"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26BEF-E953-4D66-9395-A85D211CA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367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17FAC-A269-49BA-857B-0DEA39E82BE7}" type="datetimeFigureOut">
              <a:rPr lang="en-US" smtClean="0"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26BEF-E953-4D66-9395-A85D211CA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09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17FAC-A269-49BA-857B-0DEA39E82BE7}" type="datetimeFigureOut">
              <a:rPr lang="en-US" smtClean="0"/>
              <a:t>11/27/2012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26BEF-E953-4D66-9395-A85D211CA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296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17FAC-A269-49BA-857B-0DEA39E82BE7}" type="datetimeFigureOut">
              <a:rPr lang="en-US" smtClean="0"/>
              <a:t>11/27/2012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26BEF-E953-4D66-9395-A85D211CA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311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17FAC-A269-49BA-857B-0DEA39E82BE7}" type="datetimeFigureOut">
              <a:rPr lang="en-US" smtClean="0"/>
              <a:t>11/27/2012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26BEF-E953-4D66-9395-A85D211CA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997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17FAC-A269-49BA-857B-0DEA39E82BE7}" type="datetimeFigureOut">
              <a:rPr lang="en-US" smtClean="0"/>
              <a:t>11/27/2012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26BEF-E953-4D66-9395-A85D211CA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34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17FAC-A269-49BA-857B-0DEA39E82BE7}" type="datetimeFigureOut">
              <a:rPr lang="en-US" smtClean="0"/>
              <a:t>11/27/2012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26BEF-E953-4D66-9395-A85D211CA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524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17FAC-A269-49BA-857B-0DEA39E82BE7}" type="datetimeFigureOut">
              <a:rPr lang="en-US" smtClean="0"/>
              <a:t>11/27/2012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26BEF-E953-4D66-9395-A85D211CA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514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17FAC-A269-49BA-857B-0DEA39E82BE7}" type="datetimeFigureOut">
              <a:rPr lang="en-US" smtClean="0"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26BEF-E953-4D66-9395-A85D211CA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778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gif"/><Relationship Id="rId7" Type="http://schemas.openxmlformats.org/officeDocument/2006/relationships/image" Target="../media/image18.gif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8.jpeg"/><Relationship Id="rId5" Type="http://schemas.openxmlformats.org/officeDocument/2006/relationships/image" Target="../media/image16.jpeg"/><Relationship Id="rId10" Type="http://schemas.openxmlformats.org/officeDocument/2006/relationships/hyperlink" Target="http://globe.gov/" TargetMode="External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gif"/><Relationship Id="rId7" Type="http://schemas.openxmlformats.org/officeDocument/2006/relationships/image" Target="../media/image18.gif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8.jpeg"/><Relationship Id="rId5" Type="http://schemas.openxmlformats.org/officeDocument/2006/relationships/image" Target="../media/image16.jpeg"/><Relationship Id="rId10" Type="http://schemas.openxmlformats.org/officeDocument/2006/relationships/hyperlink" Target="http://globe.gov/" TargetMode="External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gif"/><Relationship Id="rId7" Type="http://schemas.openxmlformats.org/officeDocument/2006/relationships/image" Target="../media/image18.gif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8.jpeg"/><Relationship Id="rId5" Type="http://schemas.openxmlformats.org/officeDocument/2006/relationships/image" Target="../media/image16.jpeg"/><Relationship Id="rId10" Type="http://schemas.openxmlformats.org/officeDocument/2006/relationships/hyperlink" Target="http://globe.gov/" TargetMode="External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gif"/><Relationship Id="rId7" Type="http://schemas.openxmlformats.org/officeDocument/2006/relationships/image" Target="../media/image18.gif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8.jpeg"/><Relationship Id="rId5" Type="http://schemas.openxmlformats.org/officeDocument/2006/relationships/image" Target="../media/image16.jpeg"/><Relationship Id="rId10" Type="http://schemas.openxmlformats.org/officeDocument/2006/relationships/hyperlink" Target="http://globe.gov/" TargetMode="External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gif"/><Relationship Id="rId7" Type="http://schemas.openxmlformats.org/officeDocument/2006/relationships/image" Target="../media/image18.gif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8.jpeg"/><Relationship Id="rId5" Type="http://schemas.openxmlformats.org/officeDocument/2006/relationships/image" Target="../media/image16.jpeg"/><Relationship Id="rId10" Type="http://schemas.openxmlformats.org/officeDocument/2006/relationships/hyperlink" Target="http://globe.gov/" TargetMode="External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vde.maps.arcgis.com/home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nextgenscience.or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globe.gov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3" t="34644" r="29304" b="5731"/>
          <a:stretch/>
        </p:blipFill>
        <p:spPr bwMode="auto">
          <a:xfrm>
            <a:off x="228600" y="228600"/>
            <a:ext cx="8610600" cy="63270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43100" y="1601212"/>
            <a:ext cx="5181600" cy="3046988"/>
          </a:xfrm>
          <a:prstGeom prst="rect">
            <a:avLst/>
          </a:prstGeom>
          <a:solidFill>
            <a:srgbClr val="F2F2F2">
              <a:alpha val="61176"/>
            </a:srgb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ArcGIS</a:t>
            </a:r>
            <a:br>
              <a:rPr lang="en-US" sz="4800" dirty="0"/>
            </a:br>
            <a:r>
              <a:rPr lang="en-US" sz="4800" dirty="0"/>
              <a:t>Statewide </a:t>
            </a:r>
            <a:br>
              <a:rPr lang="en-US" sz="4800" dirty="0"/>
            </a:br>
            <a:r>
              <a:rPr lang="en-US" sz="4800" dirty="0"/>
              <a:t>K12 License</a:t>
            </a:r>
            <a:br>
              <a:rPr lang="en-US" sz="4800" dirty="0"/>
            </a:br>
            <a:r>
              <a:rPr lang="en-US" sz="4800" dirty="0"/>
              <a:t>Update </a:t>
            </a:r>
          </a:p>
        </p:txBody>
      </p:sp>
    </p:spTree>
    <p:extLst>
      <p:ext uri="{BB962C8B-B14F-4D97-AF65-F5344CB8AC3E}">
        <p14:creationId xmlns:p14="http://schemas.microsoft.com/office/powerpoint/2010/main" val="121227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Use all the capabilities!</a:t>
            </a:r>
            <a:endParaRPr lang="en-US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04"/>
          <a:stretch/>
        </p:blipFill>
        <p:spPr bwMode="auto">
          <a:xfrm>
            <a:off x="213613" y="1524000"/>
            <a:ext cx="8632988" cy="4571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786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Use all the capabilities!</a:t>
            </a:r>
            <a:endParaRPr lang="en-US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"/>
          <a:stretch/>
        </p:blipFill>
        <p:spPr bwMode="auto">
          <a:xfrm>
            <a:off x="304800" y="1828801"/>
            <a:ext cx="8529530" cy="449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320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7696199" cy="120248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Bringing varied content to teachers would be impossible without our  GIS Partners!</a:t>
            </a:r>
            <a:endParaRPr lang="en-US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050" name="Picture 2" descr="http://wvgis.wvu.edu/images/titl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346588"/>
            <a:ext cx="2482452" cy="1044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americaview.org/sites/all/themes/americaview/assets/img/home_logo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733800"/>
            <a:ext cx="2297360" cy="21929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alliances.nationalgeographic.com/images/otc/input/content/123/ednCA6CBC80BEDE8C2A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324263"/>
            <a:ext cx="1214437" cy="1066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gis.wv.gov/site-images/button_wvag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895600"/>
            <a:ext cx="1888628" cy="766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zoomerang.com/Survey/ZoomStatic/UserData/L22GF/L22GF852RU5Q/L2BL62ZLV626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463" y="1219200"/>
            <a:ext cx="1785937" cy="15359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mountain.org/sites/default/files/wn_whiteoak_log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1" y="4466798"/>
            <a:ext cx="3911202" cy="741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www.harcoboe.com/BMS/uploads/Image/webpics/wvde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171" y="1828800"/>
            <a:ext cx="3914832" cy="1445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Logo - The Globe Program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170" y="5304998"/>
            <a:ext cx="3915067" cy="638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5" t="8532" r="14996" b="73303"/>
          <a:stretch/>
        </p:blipFill>
        <p:spPr bwMode="auto">
          <a:xfrm>
            <a:off x="1447800" y="6019800"/>
            <a:ext cx="6491514" cy="741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099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7696199" cy="120248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Bringing varied content to teachers would be impossible without our  GIS Partners!</a:t>
            </a:r>
            <a:endParaRPr lang="en-US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050" name="Picture 2" descr="http://wvgis.wvu.edu/images/titl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346588"/>
            <a:ext cx="2482452" cy="1044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americaview.org/sites/all/themes/americaview/assets/img/home_logo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733800"/>
            <a:ext cx="2297360" cy="21929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alliances.nationalgeographic.com/images/otc/input/content/123/ednCA6CBC80BEDE8C2A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324263"/>
            <a:ext cx="1214437" cy="1066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gis.wv.gov/site-images/button_wvag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895600"/>
            <a:ext cx="1888628" cy="766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zoomerang.com/Survey/ZoomStatic/UserData/L22GF/L22GF852RU5Q/L2BL62ZLV626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463" y="1219200"/>
            <a:ext cx="1785937" cy="15359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mountain.org/sites/default/files/wn_whiteoak_log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1" y="4466798"/>
            <a:ext cx="3911202" cy="741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www.harcoboe.com/BMS/uploads/Image/webpics/wvde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171" y="1828800"/>
            <a:ext cx="3914832" cy="1445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Logo - The Globe Program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170" y="5304998"/>
            <a:ext cx="3915067" cy="638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5" t="8532" r="14996" b="73303"/>
          <a:stretch/>
        </p:blipFill>
        <p:spPr bwMode="auto">
          <a:xfrm>
            <a:off x="1447800" y="6019800"/>
            <a:ext cx="6491514" cy="741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val Callout 11"/>
          <p:cNvSpPr/>
          <p:nvPr/>
        </p:nvSpPr>
        <p:spPr>
          <a:xfrm>
            <a:off x="3534274" y="2375984"/>
            <a:ext cx="4107157" cy="292901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Ongoing GLOBE training </a:t>
            </a:r>
            <a:r>
              <a:rPr lang="en-US" sz="2400" dirty="0" smtClean="0"/>
              <a:t>(GPS, GIS, and data collection) which </a:t>
            </a:r>
            <a:r>
              <a:rPr lang="en-US" sz="2400" dirty="0" smtClean="0"/>
              <a:t>incorporates ArcGIS products.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0808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7696199" cy="120248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Bringing varied content to teachers would be impossible without our  GIS Partners!</a:t>
            </a:r>
            <a:endParaRPr lang="en-US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050" name="Picture 2" descr="http://wvgis.wvu.edu/images/titl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346588"/>
            <a:ext cx="2482452" cy="1044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americaview.org/sites/all/themes/americaview/assets/img/home_logo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733800"/>
            <a:ext cx="2297360" cy="21929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alliances.nationalgeographic.com/images/otc/input/content/123/ednCA6CBC80BEDE8C2A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324263"/>
            <a:ext cx="1214437" cy="1066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gis.wv.gov/site-images/button_wvag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895600"/>
            <a:ext cx="1888628" cy="766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zoomerang.com/Survey/ZoomStatic/UserData/L22GF/L22GF852RU5Q/L2BL62ZLV626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463" y="1219200"/>
            <a:ext cx="1785937" cy="15359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mountain.org/sites/default/files/wn_whiteoak_log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1" y="4466798"/>
            <a:ext cx="3911202" cy="741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www.harcoboe.com/BMS/uploads/Image/webpics/wvde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171" y="1828800"/>
            <a:ext cx="3914832" cy="1445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Logo - The Globe Program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170" y="5304998"/>
            <a:ext cx="3915067" cy="638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5" t="8532" r="14996" b="73303"/>
          <a:stretch/>
        </p:blipFill>
        <p:spPr bwMode="auto">
          <a:xfrm>
            <a:off x="1447800" y="6019800"/>
            <a:ext cx="6491514" cy="741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val Callout 11"/>
          <p:cNvSpPr/>
          <p:nvPr/>
        </p:nvSpPr>
        <p:spPr>
          <a:xfrm>
            <a:off x="257174" y="1262743"/>
            <a:ext cx="4238625" cy="3048000"/>
          </a:xfrm>
          <a:prstGeom prst="wedgeEllipseCallout">
            <a:avLst>
              <a:gd name="adj1" fmla="val 36756"/>
              <a:gd name="adj2" fmla="val 483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GIS Technical Center applied for broadband grant </a:t>
            </a:r>
            <a:r>
              <a:rPr lang="en-US" dirty="0" smtClean="0"/>
              <a:t>; </a:t>
            </a:r>
            <a:r>
              <a:rPr lang="en-US" dirty="0" smtClean="0"/>
              <a:t>working </a:t>
            </a:r>
            <a:r>
              <a:rPr lang="en-US" dirty="0" smtClean="0"/>
              <a:t>to create specific data services for educational needs</a:t>
            </a:r>
            <a:r>
              <a:rPr lang="en-US" dirty="0" smtClean="0"/>
              <a:t>. GISTC also creating a 1-day course in ArcGIS.com and adapting to K12 teachers and administrators.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08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7696199" cy="120248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Bringing varied content to teachers would be impossible without our  GIS Partners!</a:t>
            </a:r>
            <a:endParaRPr lang="en-US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050" name="Picture 2" descr="http://wvgis.wvu.edu/images/titl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346588"/>
            <a:ext cx="2482452" cy="1044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americaview.org/sites/all/themes/americaview/assets/img/home_logo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733800"/>
            <a:ext cx="2297360" cy="21929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alliances.nationalgeographic.com/images/otc/input/content/123/ednCA6CBC80BEDE8C2A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324263"/>
            <a:ext cx="1214437" cy="1066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gis.wv.gov/site-images/button_wvag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895600"/>
            <a:ext cx="1888628" cy="766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zoomerang.com/Survey/ZoomStatic/UserData/L22GF/L22GF852RU5Q/L2BL62ZLV626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463" y="1219200"/>
            <a:ext cx="1785937" cy="15359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mountain.org/sites/default/files/wn_whiteoak_log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1" y="4466798"/>
            <a:ext cx="3911202" cy="741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www.harcoboe.com/BMS/uploads/Image/webpics/wvde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171" y="1828800"/>
            <a:ext cx="3914832" cy="1445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Logo - The Globe Program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170" y="5304998"/>
            <a:ext cx="3915067" cy="638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5" t="8532" r="14996" b="73303"/>
          <a:stretch/>
        </p:blipFill>
        <p:spPr bwMode="auto">
          <a:xfrm>
            <a:off x="1447800" y="6019800"/>
            <a:ext cx="6491514" cy="741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val Callout 11"/>
          <p:cNvSpPr/>
          <p:nvPr/>
        </p:nvSpPr>
        <p:spPr>
          <a:xfrm>
            <a:off x="3812303" y="1494998"/>
            <a:ext cx="4747497" cy="2971800"/>
          </a:xfrm>
          <a:prstGeom prst="wedgeEllipseCallout">
            <a:avLst>
              <a:gd name="adj1" fmla="val -31533"/>
              <a:gd name="adj2" fmla="val 659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TMI </a:t>
            </a:r>
            <a:r>
              <a:rPr lang="en-US" sz="2400" dirty="0" smtClean="0"/>
              <a:t>received  a grant </a:t>
            </a:r>
            <a:r>
              <a:rPr lang="en-US" sz="2400" dirty="0"/>
              <a:t>award </a:t>
            </a:r>
            <a:r>
              <a:rPr lang="en-US" sz="2400" dirty="0" smtClean="0"/>
              <a:t>from NOAA/NGS – will provide teacher training in data collection using </a:t>
            </a:r>
            <a:r>
              <a:rPr lang="en-US" sz="2400" dirty="0" smtClean="0"/>
              <a:t>ArcGIS (Online and Desktop).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0808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7696199" cy="120248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Bringing varied content to teachers would be impossible without our  GIS Partners!</a:t>
            </a:r>
            <a:endParaRPr lang="en-US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050" name="Picture 2" descr="http://wvgis.wvu.edu/images/titl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346588"/>
            <a:ext cx="2482452" cy="1044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americaview.org/sites/all/themes/americaview/assets/img/home_logo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733800"/>
            <a:ext cx="2297360" cy="21929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alliances.nationalgeographic.com/images/otc/input/content/123/ednCA6CBC80BEDE8C2A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324263"/>
            <a:ext cx="1214437" cy="1066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gis.wv.gov/site-images/button_wvag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895600"/>
            <a:ext cx="1888628" cy="766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zoomerang.com/Survey/ZoomStatic/UserData/L22GF/L22GF852RU5Q/L2BL62ZLV626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463" y="1219200"/>
            <a:ext cx="1785937" cy="15359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mountain.org/sites/default/files/wn_whiteoak_log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1" y="4466798"/>
            <a:ext cx="3911202" cy="741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www.harcoboe.com/BMS/uploads/Image/webpics/wvde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171" y="1828800"/>
            <a:ext cx="3914832" cy="1445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Logo - The Globe Program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170" y="5304998"/>
            <a:ext cx="3915067" cy="638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5" t="8532" r="14996" b="73303"/>
          <a:stretch/>
        </p:blipFill>
        <p:spPr bwMode="auto">
          <a:xfrm>
            <a:off x="1447800" y="6019800"/>
            <a:ext cx="6491514" cy="741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952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How can you help?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wvde.maps.arcgis.com/home/</a:t>
            </a:r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Connect with one of our partners –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Share expertise and data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Make a map! – Send it along to me!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Share data, news, etc.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Thanks!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eklose@acces.k12.wv.us</a:t>
            </a:r>
          </a:p>
          <a:p>
            <a:endParaRPr lang="en-US" dirty="0" smtClean="0"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304355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hegazette.com/wp-content/uploads/2012/02/hello_my_name_is_sticker_by_trexweb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8270433" cy="52130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2286000"/>
            <a:ext cx="8270432" cy="28194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/>
              <a:t>Erika </a:t>
            </a:r>
            <a:r>
              <a:rPr lang="en-US" dirty="0" err="1" smtClean="0"/>
              <a:t>Klose</a:t>
            </a:r>
            <a:r>
              <a:rPr lang="en-US" dirty="0" smtClean="0"/>
              <a:t>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WVDE and Winfield Middle School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USGS Geologist / GIS user turned teacher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Manage WV K12 statewide license and train WV teachers </a:t>
            </a:r>
          </a:p>
          <a:p>
            <a:pPr>
              <a:buFont typeface="Wingdings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20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NGSS Standards Connections</a:t>
            </a:r>
            <a:endParaRPr lang="en-US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Science 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and Engineering Practices </a:t>
            </a:r>
            <a:endParaRPr lang="en-US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marL="400050" lvl="1" indent="0">
              <a:buNone/>
            </a:pP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1. Asking Questions and Defining Problems </a:t>
            </a:r>
          </a:p>
          <a:p>
            <a:pPr marL="400050" lvl="1" indent="0">
              <a:buNone/>
            </a:pP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2. Developing and Using Models </a:t>
            </a:r>
          </a:p>
          <a:p>
            <a:pPr marL="400050" lvl="1" indent="0">
              <a:buNone/>
            </a:pP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3. Planning and Carrying Out Investigations </a:t>
            </a:r>
          </a:p>
          <a:p>
            <a:pPr marL="400050" lvl="1" indent="0">
              <a:buNone/>
            </a:pP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4. Analyzing and Interpreting Data </a:t>
            </a:r>
          </a:p>
          <a:p>
            <a:pPr marL="400050" lvl="1" indent="0">
              <a:buNone/>
            </a:pP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5. Using Mathematics and Computational Thinking </a:t>
            </a:r>
          </a:p>
          <a:p>
            <a:pPr marL="400050" lvl="1" indent="0">
              <a:buNone/>
            </a:pP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6. Constructing Explanations and Designing Solutions </a:t>
            </a:r>
          </a:p>
          <a:p>
            <a:pPr marL="400050" lvl="1" indent="0">
              <a:buNone/>
            </a:pP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7. Engaging in Argument from Evidence </a:t>
            </a:r>
          </a:p>
          <a:p>
            <a:pPr marL="400050" lvl="1" indent="0">
              <a:buNone/>
            </a:pP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8. Obtaining, Evaluating, and Communicating Information 	</a:t>
            </a:r>
          </a:p>
          <a:p>
            <a:endParaRPr lang="en-US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977062" y="1577878"/>
            <a:ext cx="1828800" cy="914400"/>
            <a:chOff x="566737" y="1686196"/>
            <a:chExt cx="1828800" cy="914400"/>
          </a:xfrm>
        </p:grpSpPr>
        <p:sp>
          <p:nvSpPr>
            <p:cNvPr id="5" name="Rectangle 4"/>
            <p:cNvSpPr/>
            <p:nvPr/>
          </p:nvSpPr>
          <p:spPr>
            <a:xfrm>
              <a:off x="566737" y="1686196"/>
              <a:ext cx="1828800" cy="914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2" descr="http://www.nextgenscience.org/sites/all/themes/science/logo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1781446"/>
              <a:ext cx="1590675" cy="7239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7372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K12 Statewide License Status</a:t>
            </a:r>
            <a:endParaRPr lang="en-US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Current license:</a:t>
            </a:r>
            <a:endParaRPr lang="en-US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lvl="1"/>
            <a:r>
              <a:rPr lang="en-US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Just renewed through 2017</a:t>
            </a:r>
          </a:p>
          <a:p>
            <a:pPr lvl="1"/>
            <a:r>
              <a:rPr lang="en-US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Covers both academic and administrative use</a:t>
            </a:r>
          </a:p>
          <a:p>
            <a:endParaRPr lang="en-US" b="1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Current teachers trained:</a:t>
            </a:r>
          </a:p>
          <a:p>
            <a:pPr lvl="1"/>
            <a:r>
              <a:rPr lang="en-US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257 teachers trained and receiving regular updates</a:t>
            </a:r>
          </a:p>
          <a:p>
            <a:pPr lvl="1"/>
            <a:r>
              <a:rPr lang="en-US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Current focus is ArcGIS.com</a:t>
            </a:r>
          </a:p>
          <a:p>
            <a:pPr lvl="1"/>
            <a:r>
              <a:rPr lang="en-US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First level trainings solely ArcGIS.com</a:t>
            </a:r>
          </a:p>
          <a:p>
            <a:pPr marL="457200" lvl="1" indent="0">
              <a:buNone/>
            </a:pPr>
            <a:endParaRPr lang="en-US" b="1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Scheduling Spring trainings now</a:t>
            </a:r>
            <a:endParaRPr lang="en-US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lvl="1"/>
            <a:endParaRPr lang="en-US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Career and tech update</a:t>
            </a:r>
          </a:p>
        </p:txBody>
      </p:sp>
    </p:spTree>
    <p:extLst>
      <p:ext uri="{BB962C8B-B14F-4D97-AF65-F5344CB8AC3E}">
        <p14:creationId xmlns:p14="http://schemas.microsoft.com/office/powerpoint/2010/main" val="121396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Encouraging the use of ArcGIS as a “comprehensive” teaching tool </a:t>
            </a:r>
            <a:endParaRPr lang="en-US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4" t="22768" r="17200" b="20486"/>
          <a:stretch/>
        </p:blipFill>
        <p:spPr bwMode="auto">
          <a:xfrm>
            <a:off x="762000" y="1799771"/>
            <a:ext cx="7601857" cy="41510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712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Encouraging the use of ArcGIS as a “comprehensive” teaching tool </a:t>
            </a:r>
            <a:endParaRPr lang="en-US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39" t="9824" r="22942" b="4965"/>
          <a:stretch/>
        </p:blipFill>
        <p:spPr bwMode="auto">
          <a:xfrm>
            <a:off x="152401" y="1645920"/>
            <a:ext cx="4267199" cy="43825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41" t="7553" r="22181" b="5729"/>
          <a:stretch/>
        </p:blipFill>
        <p:spPr bwMode="auto">
          <a:xfrm>
            <a:off x="4648200" y="1628503"/>
            <a:ext cx="4265141" cy="434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3962400" y="3352800"/>
            <a:ext cx="1371600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40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Encouraging the use of ArcGIS as a “comprehensive” teaching tool </a:t>
            </a:r>
            <a:endParaRPr lang="en-US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5" r="12989" b="6012"/>
          <a:stretch/>
        </p:blipFill>
        <p:spPr bwMode="auto">
          <a:xfrm>
            <a:off x="563880" y="1464065"/>
            <a:ext cx="8001000" cy="51356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Logo - The Globe Program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082846"/>
            <a:ext cx="3523706" cy="599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Make it spatial if it’s not!</a:t>
            </a:r>
            <a:endParaRPr lang="en-US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6" t="21143" r="8285" b="15833"/>
          <a:stretch/>
        </p:blipFill>
        <p:spPr>
          <a:xfrm>
            <a:off x="457200" y="1371600"/>
            <a:ext cx="8292812" cy="47222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92" t="19028" r="6049" b="29175"/>
          <a:stretch/>
        </p:blipFill>
        <p:spPr bwMode="auto">
          <a:xfrm>
            <a:off x="4603606" y="3048000"/>
            <a:ext cx="4412343" cy="355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06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Make it spatial if it’s not!</a:t>
            </a:r>
            <a:endParaRPr lang="en-US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6" t="20933" r="8270" b="16041"/>
          <a:stretch/>
        </p:blipFill>
        <p:spPr>
          <a:xfrm>
            <a:off x="457200" y="1371600"/>
            <a:ext cx="8373474" cy="4648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1881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4989</TotalTime>
  <Words>393</Words>
  <Application>Microsoft Office PowerPoint</Application>
  <PresentationFormat>On-screen Show (4:3)</PresentationFormat>
  <Paragraphs>60</Paragraphs>
  <Slides>17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NGSS Standards Connections</vt:lpstr>
      <vt:lpstr>K12 Statewide License Status</vt:lpstr>
      <vt:lpstr>Encouraging the use of ArcGIS as a “comprehensive” teaching tool </vt:lpstr>
      <vt:lpstr>Encouraging the use of ArcGIS as a “comprehensive” teaching tool </vt:lpstr>
      <vt:lpstr>Encouraging the use of ArcGIS as a “comprehensive” teaching tool </vt:lpstr>
      <vt:lpstr>Make it spatial if it’s not!</vt:lpstr>
      <vt:lpstr>Make it spatial if it’s not!</vt:lpstr>
      <vt:lpstr>Use all the capabilities!</vt:lpstr>
      <vt:lpstr>Use all the capabilities!</vt:lpstr>
      <vt:lpstr>Bringing varied content to teachers would be impossible without our  GIS Partners!</vt:lpstr>
      <vt:lpstr>Bringing varied content to teachers would be impossible without our  GIS Partners!</vt:lpstr>
      <vt:lpstr>Bringing varied content to teachers would be impossible without our  GIS Partners!</vt:lpstr>
      <vt:lpstr>Bringing varied content to teachers would be impossible without our  GIS Partners!</vt:lpstr>
      <vt:lpstr>Bringing varied content to teachers would be impossible without our  GIS Partners!</vt:lpstr>
      <vt:lpstr>How can you help?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Erika Klose</dc:creator>
  <cp:lastModifiedBy>TFSUser</cp:lastModifiedBy>
  <cp:revision>29</cp:revision>
  <dcterms:created xsi:type="dcterms:W3CDTF">2012-07-16T16:51:46Z</dcterms:created>
  <dcterms:modified xsi:type="dcterms:W3CDTF">2012-11-27T15:59:17Z</dcterms:modified>
</cp:coreProperties>
</file>