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4" r:id="rId3"/>
    <p:sldId id="287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58" r:id="rId13"/>
    <p:sldId id="266" r:id="rId14"/>
    <p:sldId id="267" r:id="rId15"/>
    <p:sldId id="271" r:id="rId16"/>
    <p:sldId id="269" r:id="rId17"/>
    <p:sldId id="270" r:id="rId18"/>
    <p:sldId id="268" r:id="rId19"/>
    <p:sldId id="273" r:id="rId20"/>
    <p:sldId id="272" r:id="rId21"/>
    <p:sldId id="274" r:id="rId22"/>
    <p:sldId id="275" r:id="rId23"/>
    <p:sldId id="276" r:id="rId24"/>
    <p:sldId id="277" r:id="rId25"/>
    <p:sldId id="285" r:id="rId26"/>
    <p:sldId id="278" r:id="rId27"/>
    <p:sldId id="280" r:id="rId28"/>
    <p:sldId id="279" r:id="rId29"/>
    <p:sldId id="283" r:id="rId30"/>
    <p:sldId id="281" r:id="rId31"/>
    <p:sldId id="282" r:id="rId32"/>
    <p:sldId id="286" r:id="rId33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B51E4-710E-48D2-A805-D59826931CD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D24D7-1FE5-45DB-B06D-4A0E65F3D0C7}">
      <dgm:prSet phldrT="[Text]" custT="1"/>
      <dgm:spPr/>
      <dgm:t>
        <a:bodyPr/>
        <a:lstStyle/>
        <a:p>
          <a:r>
            <a:rPr lang="en-US" sz="1400" b="0" baseline="0" dirty="0"/>
            <a:t>Build Reference Data</a:t>
          </a:r>
        </a:p>
      </dgm:t>
    </dgm:pt>
    <dgm:pt modelId="{3355E3DF-3F26-4263-A38A-C43A422196DA}" type="parTrans" cxnId="{A2BDDDEA-E7C2-4C90-AB31-7AFD23DF08CF}">
      <dgm:prSet/>
      <dgm:spPr/>
      <dgm:t>
        <a:bodyPr/>
        <a:lstStyle/>
        <a:p>
          <a:endParaRPr lang="en-US"/>
        </a:p>
      </dgm:t>
    </dgm:pt>
    <dgm:pt modelId="{D5389806-2A15-46BA-8023-D36390BE65A8}" type="sibTrans" cxnId="{A2BDDDEA-E7C2-4C90-AB31-7AFD23DF08CF}">
      <dgm:prSet/>
      <dgm:spPr/>
      <dgm:t>
        <a:bodyPr/>
        <a:lstStyle/>
        <a:p>
          <a:endParaRPr lang="en-US"/>
        </a:p>
      </dgm:t>
    </dgm:pt>
    <dgm:pt modelId="{A60031FA-853A-4DEC-8BCD-F0FBD28EC9E8}">
      <dgm:prSet phldrT="[Text]" custT="1"/>
      <dgm:spPr/>
      <dgm:t>
        <a:bodyPr/>
        <a:lstStyle/>
        <a:p>
          <a:r>
            <a:rPr lang="en-US" sz="800"/>
            <a:t>Extract data from SAMS</a:t>
          </a:r>
        </a:p>
      </dgm:t>
    </dgm:pt>
    <dgm:pt modelId="{BD1BBA4D-40E5-498E-A921-F3B99C4C6FED}" type="parTrans" cxnId="{4F065424-B226-4EDF-B35E-F565A1FA15DB}">
      <dgm:prSet/>
      <dgm:spPr/>
      <dgm:t>
        <a:bodyPr/>
        <a:lstStyle/>
        <a:p>
          <a:endParaRPr lang="en-US"/>
        </a:p>
      </dgm:t>
    </dgm:pt>
    <dgm:pt modelId="{A8840C25-5171-4053-BCC6-0559ECEB9125}" type="sibTrans" cxnId="{4F065424-B226-4EDF-B35E-F565A1FA15DB}">
      <dgm:prSet/>
      <dgm:spPr/>
      <dgm:t>
        <a:bodyPr/>
        <a:lstStyle/>
        <a:p>
          <a:endParaRPr lang="en-US"/>
        </a:p>
      </dgm:t>
    </dgm:pt>
    <dgm:pt modelId="{11DCCC67-D5A6-4156-915B-D055A10894DE}">
      <dgm:prSet phldrT="[Text]" custT="1"/>
      <dgm:spPr/>
      <dgm:t>
        <a:bodyPr/>
        <a:lstStyle/>
        <a:p>
          <a:r>
            <a:rPr lang="en-US" sz="800"/>
            <a:t>Create statewide  point and street reference files</a:t>
          </a:r>
        </a:p>
      </dgm:t>
    </dgm:pt>
    <dgm:pt modelId="{C9236C77-154E-417C-86B0-4646EFEE3247}" type="parTrans" cxnId="{1C56441A-BCF7-4565-BB5F-3F692A215AD8}">
      <dgm:prSet/>
      <dgm:spPr/>
      <dgm:t>
        <a:bodyPr/>
        <a:lstStyle/>
        <a:p>
          <a:endParaRPr lang="en-US"/>
        </a:p>
      </dgm:t>
    </dgm:pt>
    <dgm:pt modelId="{82DE19BB-0C64-43D1-8FD5-648FC9EFCCA3}" type="sibTrans" cxnId="{1C56441A-BCF7-4565-BB5F-3F692A215AD8}">
      <dgm:prSet/>
      <dgm:spPr/>
      <dgm:t>
        <a:bodyPr/>
        <a:lstStyle/>
        <a:p>
          <a:endParaRPr lang="en-US"/>
        </a:p>
      </dgm:t>
    </dgm:pt>
    <dgm:pt modelId="{2FE8C081-BAF2-47E2-8919-A6E3B27D830C}">
      <dgm:prSet phldrT="[Text]" custT="1"/>
      <dgm:spPr/>
      <dgm:t>
        <a:bodyPr/>
        <a:lstStyle/>
        <a:p>
          <a:r>
            <a:rPr lang="en-US" sz="1400" b="0" dirty="0"/>
            <a:t>Build </a:t>
          </a:r>
          <a:r>
            <a:rPr lang="en-US" sz="1400" b="0" dirty="0" smtClean="0"/>
            <a:t>Locator</a:t>
          </a:r>
          <a:br>
            <a:rPr lang="en-US" sz="1400" b="0" dirty="0" smtClean="0"/>
          </a:br>
          <a:r>
            <a:rPr lang="en-US" sz="1400" b="0" dirty="0" smtClean="0"/>
            <a:t>Services</a:t>
          </a:r>
          <a:endParaRPr lang="en-US" sz="1400" b="0" dirty="0"/>
        </a:p>
      </dgm:t>
    </dgm:pt>
    <dgm:pt modelId="{453840D7-AC14-4E9A-901A-EDD3496FCDAC}" type="parTrans" cxnId="{F87F193A-3642-4E73-A09A-BD0FA67E790E}">
      <dgm:prSet/>
      <dgm:spPr/>
      <dgm:t>
        <a:bodyPr/>
        <a:lstStyle/>
        <a:p>
          <a:endParaRPr lang="en-US"/>
        </a:p>
      </dgm:t>
    </dgm:pt>
    <dgm:pt modelId="{243652E5-C3C9-4554-A1D1-2017D3ED84B8}" type="sibTrans" cxnId="{F87F193A-3642-4E73-A09A-BD0FA67E790E}">
      <dgm:prSet/>
      <dgm:spPr/>
      <dgm:t>
        <a:bodyPr/>
        <a:lstStyle/>
        <a:p>
          <a:endParaRPr lang="en-US"/>
        </a:p>
      </dgm:t>
    </dgm:pt>
    <dgm:pt modelId="{4FFA8EBB-B529-4C2C-98A2-039D7D919F37}">
      <dgm:prSet phldrT="[Text]" custT="1"/>
      <dgm:spPr/>
      <dgm:t>
        <a:bodyPr/>
        <a:lstStyle/>
        <a:p>
          <a:r>
            <a:rPr lang="en-US" sz="800" dirty="0"/>
            <a:t>Publish WV Site (point) and WV Street Locator  Services</a:t>
          </a:r>
        </a:p>
      </dgm:t>
    </dgm:pt>
    <dgm:pt modelId="{06142DBE-C958-472E-9B77-66B4EE52C7D9}" type="parTrans" cxnId="{7EE9CB2B-CA21-495F-9B9F-3DB78DF31B74}">
      <dgm:prSet/>
      <dgm:spPr/>
      <dgm:t>
        <a:bodyPr/>
        <a:lstStyle/>
        <a:p>
          <a:endParaRPr lang="en-US"/>
        </a:p>
      </dgm:t>
    </dgm:pt>
    <dgm:pt modelId="{2E74A5AA-AE7D-4565-BDDB-AE2E5673D239}" type="sibTrans" cxnId="{7EE9CB2B-CA21-495F-9B9F-3DB78DF31B74}">
      <dgm:prSet/>
      <dgm:spPr/>
      <dgm:t>
        <a:bodyPr/>
        <a:lstStyle/>
        <a:p>
          <a:endParaRPr lang="en-US"/>
        </a:p>
      </dgm:t>
    </dgm:pt>
    <dgm:pt modelId="{31E8630C-0676-42FA-885E-DFD2EC25971A}">
      <dgm:prSet phldrT="[Text]" custT="1"/>
      <dgm:spPr/>
      <dgm:t>
        <a:bodyPr/>
        <a:lstStyle/>
        <a:p>
          <a:r>
            <a:rPr lang="en-US" sz="1400" b="0" dirty="0"/>
            <a:t>Search</a:t>
          </a:r>
        </a:p>
        <a:p>
          <a:r>
            <a:rPr lang="en-US" sz="1400" b="0" dirty="0"/>
            <a:t>Addresses</a:t>
          </a:r>
        </a:p>
      </dgm:t>
    </dgm:pt>
    <dgm:pt modelId="{ADAAC9B6-C825-48F6-B750-5BC500EF163F}" type="parTrans" cxnId="{9B4D919F-9BE2-4F66-9726-D52FD06CB33D}">
      <dgm:prSet/>
      <dgm:spPr/>
      <dgm:t>
        <a:bodyPr/>
        <a:lstStyle/>
        <a:p>
          <a:endParaRPr lang="en-US"/>
        </a:p>
      </dgm:t>
    </dgm:pt>
    <dgm:pt modelId="{F32D3166-3075-4AAB-84FE-03032E69E2A5}" type="sibTrans" cxnId="{9B4D919F-9BE2-4F66-9726-D52FD06CB33D}">
      <dgm:prSet/>
      <dgm:spPr/>
      <dgm:t>
        <a:bodyPr/>
        <a:lstStyle/>
        <a:p>
          <a:endParaRPr lang="en-US"/>
        </a:p>
      </dgm:t>
    </dgm:pt>
    <dgm:pt modelId="{A02812B2-AF71-4202-BD25-A3C781D057B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800" b="1"/>
            <a:t>Customized Applications</a:t>
          </a:r>
          <a:br>
            <a:rPr lang="en-US" sz="800" b="1"/>
          </a:br>
          <a:r>
            <a:rPr lang="en-US" sz="800" b="1"/>
            <a:t>(WV Flood Tool)</a:t>
          </a:r>
          <a:endParaRPr lang="en-US" sz="800"/>
        </a:p>
      </dgm:t>
    </dgm:pt>
    <dgm:pt modelId="{824C3609-5B92-4304-9728-24F180AA879B}" type="parTrans" cxnId="{76958D92-A640-4D36-8454-7644BA72AF30}">
      <dgm:prSet/>
      <dgm:spPr/>
      <dgm:t>
        <a:bodyPr/>
        <a:lstStyle/>
        <a:p>
          <a:endParaRPr lang="en-US"/>
        </a:p>
      </dgm:t>
    </dgm:pt>
    <dgm:pt modelId="{8F6317A6-ABDD-43F1-A4F5-A44E0E783A0D}" type="sibTrans" cxnId="{76958D92-A640-4D36-8454-7644BA72AF30}">
      <dgm:prSet/>
      <dgm:spPr/>
      <dgm:t>
        <a:bodyPr/>
        <a:lstStyle/>
        <a:p>
          <a:endParaRPr lang="en-US"/>
        </a:p>
      </dgm:t>
    </dgm:pt>
    <dgm:pt modelId="{CA12091B-5E80-43AE-A38E-3D2512CEDA91}">
      <dgm:prSet phldrT="[Text]"/>
      <dgm:spPr>
        <a:noFill/>
        <a:ln>
          <a:noFill/>
        </a:ln>
      </dgm:spPr>
      <dgm:t>
        <a:bodyPr/>
        <a:lstStyle/>
        <a:p>
          <a:endParaRPr lang="en-US" sz="700"/>
        </a:p>
      </dgm:t>
    </dgm:pt>
    <dgm:pt modelId="{0EA87B38-4D20-478A-9E9B-FB0EEBCFB6D4}" type="parTrans" cxnId="{DBEEF972-C21F-4660-9F78-E8E4555A0679}">
      <dgm:prSet/>
      <dgm:spPr/>
      <dgm:t>
        <a:bodyPr/>
        <a:lstStyle/>
        <a:p>
          <a:endParaRPr lang="en-US"/>
        </a:p>
      </dgm:t>
    </dgm:pt>
    <dgm:pt modelId="{65D17930-3996-4EA1-AFE9-759835428203}" type="sibTrans" cxnId="{DBEEF972-C21F-4660-9F78-E8E4555A0679}">
      <dgm:prSet/>
      <dgm:spPr/>
      <dgm:t>
        <a:bodyPr/>
        <a:lstStyle/>
        <a:p>
          <a:endParaRPr lang="en-US"/>
        </a:p>
      </dgm:t>
    </dgm:pt>
    <dgm:pt modelId="{1B1421A4-27AB-4564-89FB-6E7F041F26A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800"/>
            <a:t>Search by Table</a:t>
          </a:r>
        </a:p>
      </dgm:t>
    </dgm:pt>
    <dgm:pt modelId="{C14A6B99-E067-47DB-8821-A751F1BFDF7E}" type="parTrans" cxnId="{9089EE44-178F-442D-AFB2-3D37A9375D95}">
      <dgm:prSet/>
      <dgm:spPr/>
      <dgm:t>
        <a:bodyPr/>
        <a:lstStyle/>
        <a:p>
          <a:endParaRPr lang="en-US"/>
        </a:p>
      </dgm:t>
    </dgm:pt>
    <dgm:pt modelId="{5BEB5B0D-68E5-49AB-B17A-61532A49BA9B}" type="sibTrans" cxnId="{9089EE44-178F-442D-AFB2-3D37A9375D95}">
      <dgm:prSet/>
      <dgm:spPr/>
      <dgm:t>
        <a:bodyPr/>
        <a:lstStyle/>
        <a:p>
          <a:endParaRPr lang="en-US"/>
        </a:p>
      </dgm:t>
    </dgm:pt>
    <dgm:pt modelId="{27D6E049-BFCB-4D92-B174-A17F84588B40}">
      <dgm:prSet phldrT="[Text]" custT="1"/>
      <dgm:spPr/>
      <dgm:t>
        <a:bodyPr/>
        <a:lstStyle/>
        <a:p>
          <a:r>
            <a:rPr lang="en-US" sz="800" dirty="0"/>
            <a:t> Update and enhance address locators</a:t>
          </a:r>
        </a:p>
      </dgm:t>
    </dgm:pt>
    <dgm:pt modelId="{E8F2CEF9-0C92-4011-BF7B-BF80F0252776}" type="sibTrans" cxnId="{D1ACC9D8-2F20-4163-9B77-C93B24EFF5D6}">
      <dgm:prSet/>
      <dgm:spPr/>
      <dgm:t>
        <a:bodyPr/>
        <a:lstStyle/>
        <a:p>
          <a:endParaRPr lang="en-US"/>
        </a:p>
      </dgm:t>
    </dgm:pt>
    <dgm:pt modelId="{F918F5DD-340C-4624-8D78-9DFC07711161}" type="parTrans" cxnId="{D1ACC9D8-2F20-4163-9B77-C93B24EFF5D6}">
      <dgm:prSet/>
      <dgm:spPr/>
      <dgm:t>
        <a:bodyPr/>
        <a:lstStyle/>
        <a:p>
          <a:endParaRPr lang="en-US"/>
        </a:p>
      </dgm:t>
    </dgm:pt>
    <dgm:pt modelId="{615B0AA0-C8C2-4A3B-9D92-68755E233D40}">
      <dgm:prSet phldrT="[Text]" custT="1"/>
      <dgm:spPr>
        <a:noFill/>
        <a:ln>
          <a:noFill/>
        </a:ln>
      </dgm:spPr>
      <dgm:t>
        <a:bodyPr/>
        <a:lstStyle/>
        <a:p>
          <a:r>
            <a:rPr lang="en-US" sz="800"/>
            <a:t>Search by individual address</a:t>
          </a:r>
        </a:p>
      </dgm:t>
    </dgm:pt>
    <dgm:pt modelId="{9CA8CEF1-8562-4BD1-AB9C-B4DF5888436D}" type="parTrans" cxnId="{BCB18B33-7162-4DE2-B7EE-14B8EFF9A784}">
      <dgm:prSet/>
      <dgm:spPr/>
      <dgm:t>
        <a:bodyPr/>
        <a:lstStyle/>
        <a:p>
          <a:endParaRPr lang="en-US"/>
        </a:p>
      </dgm:t>
    </dgm:pt>
    <dgm:pt modelId="{E93E6E3B-1E37-4A50-9B26-A872F92C2319}" type="sibTrans" cxnId="{BCB18B33-7162-4DE2-B7EE-14B8EFF9A784}">
      <dgm:prSet/>
      <dgm:spPr/>
      <dgm:t>
        <a:bodyPr/>
        <a:lstStyle/>
        <a:p>
          <a:endParaRPr lang="en-US"/>
        </a:p>
      </dgm:t>
    </dgm:pt>
    <dgm:pt modelId="{225E7DF9-8EE9-48C3-A4C5-0F0D81943306}" type="pres">
      <dgm:prSet presAssocID="{C0AB51E4-710E-48D2-A805-D59826931CD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AB808-7B11-47CD-9EB1-C16C5706B0D1}" type="pres">
      <dgm:prSet presAssocID="{B7BD24D7-1FE5-45DB-B06D-4A0E65F3D0C7}" presName="compNode" presStyleCnt="0"/>
      <dgm:spPr/>
    </dgm:pt>
    <dgm:pt modelId="{B8C765B1-BDA5-45B1-9095-BD59D1CF0DEF}" type="pres">
      <dgm:prSet presAssocID="{B7BD24D7-1FE5-45DB-B06D-4A0E65F3D0C7}" presName="noGeometry" presStyleCnt="0"/>
      <dgm:spPr/>
    </dgm:pt>
    <dgm:pt modelId="{906136DF-69D8-4BA7-B850-3674F901352B}" type="pres">
      <dgm:prSet presAssocID="{B7BD24D7-1FE5-45DB-B06D-4A0E65F3D0C7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EC77A-4F57-4CD6-AC57-521DE082B2EC}" type="pres">
      <dgm:prSet presAssocID="{B7BD24D7-1FE5-45DB-B06D-4A0E65F3D0C7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D88581-F615-4C0A-AFF7-218EACA583A6}" type="pres">
      <dgm:prSet presAssocID="{B7BD24D7-1FE5-45DB-B06D-4A0E65F3D0C7}" presName="parentText" presStyleLbl="node1" presStyleIdx="0" presStyleCnt="3" custLinFactNeighborX="-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B6E9C-9DE4-489D-9E99-A6A63D9DA939}" type="pres">
      <dgm:prSet presAssocID="{B7BD24D7-1FE5-45DB-B06D-4A0E65F3D0C7}" presName="aSpace" presStyleCnt="0"/>
      <dgm:spPr/>
    </dgm:pt>
    <dgm:pt modelId="{024C935A-A649-4FA2-AFE7-BA5089459393}" type="pres">
      <dgm:prSet presAssocID="{2FE8C081-BAF2-47E2-8919-A6E3B27D830C}" presName="compNode" presStyleCnt="0"/>
      <dgm:spPr/>
    </dgm:pt>
    <dgm:pt modelId="{763A9C49-C2A8-4D2E-99E2-BFD9F00538CB}" type="pres">
      <dgm:prSet presAssocID="{2FE8C081-BAF2-47E2-8919-A6E3B27D830C}" presName="noGeometry" presStyleCnt="0"/>
      <dgm:spPr/>
    </dgm:pt>
    <dgm:pt modelId="{129EBDDD-ACEF-4E1D-BF38-0A7C0B1DD1A9}" type="pres">
      <dgm:prSet presAssocID="{2FE8C081-BAF2-47E2-8919-A6E3B27D830C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A6DAC-3185-4A6C-82EB-42FE52396B40}" type="pres">
      <dgm:prSet presAssocID="{2FE8C081-BAF2-47E2-8919-A6E3B27D830C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BF791B66-A1BA-45A2-A76C-E80927CDA86E}" type="pres">
      <dgm:prSet presAssocID="{2FE8C081-BAF2-47E2-8919-A6E3B27D830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EC590-23F9-4690-8BC3-9B8DF059763B}" type="pres">
      <dgm:prSet presAssocID="{2FE8C081-BAF2-47E2-8919-A6E3B27D830C}" presName="aSpace" presStyleCnt="0"/>
      <dgm:spPr/>
    </dgm:pt>
    <dgm:pt modelId="{B30A172D-3B7A-478E-BA8D-D5A7BAE51B72}" type="pres">
      <dgm:prSet presAssocID="{31E8630C-0676-42FA-885E-DFD2EC25971A}" presName="compNode" presStyleCnt="0"/>
      <dgm:spPr/>
    </dgm:pt>
    <dgm:pt modelId="{9BE81134-64AE-4BD8-A8B1-4CDB4823D59B}" type="pres">
      <dgm:prSet presAssocID="{31E8630C-0676-42FA-885E-DFD2EC25971A}" presName="noGeometry" presStyleCnt="0"/>
      <dgm:spPr/>
    </dgm:pt>
    <dgm:pt modelId="{512F1C86-BE32-4916-A594-CF776E48146F}" type="pres">
      <dgm:prSet presAssocID="{31E8630C-0676-42FA-885E-DFD2EC25971A}" presName="childTextVisible" presStyleLbl="bgAccFollowNode1" presStyleIdx="2" presStyleCnt="3" custLinFactNeighborX="189" custLinFactNeighborY="49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65B5A3C-6F95-46C1-B8F4-80E015E2F8B7}" type="pres">
      <dgm:prSet presAssocID="{31E8630C-0676-42FA-885E-DFD2EC25971A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1D1E1020-3E6E-4550-8D0D-05916FF5496F}" type="pres">
      <dgm:prSet presAssocID="{31E8630C-0676-42FA-885E-DFD2EC25971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CC9D8-2F20-4163-9B77-C93B24EFF5D6}" srcId="{2FE8C081-BAF2-47E2-8919-A6E3B27D830C}" destId="{27D6E049-BFCB-4D92-B174-A17F84588B40}" srcOrd="1" destOrd="0" parTransId="{F918F5DD-340C-4624-8D78-9DFC07711161}" sibTransId="{E8F2CEF9-0C92-4011-BF7B-BF80F0252776}"/>
    <dgm:cxn modelId="{8E484304-03E6-4506-96EB-98F077C5427F}" type="presOf" srcId="{B7BD24D7-1FE5-45DB-B06D-4A0E65F3D0C7}" destId="{B8D88581-F615-4C0A-AFF7-218EACA583A6}" srcOrd="0" destOrd="0" presId="urn:microsoft.com/office/officeart/2005/8/layout/hProcess6"/>
    <dgm:cxn modelId="{41398F88-9343-412B-BACE-32EAA78C755E}" type="presOf" srcId="{C0AB51E4-710E-48D2-A805-D59826931CD0}" destId="{225E7DF9-8EE9-48C3-A4C5-0F0D81943306}" srcOrd="0" destOrd="0" presId="urn:microsoft.com/office/officeart/2005/8/layout/hProcess6"/>
    <dgm:cxn modelId="{A2BDDDEA-E7C2-4C90-AB31-7AFD23DF08CF}" srcId="{C0AB51E4-710E-48D2-A805-D59826931CD0}" destId="{B7BD24D7-1FE5-45DB-B06D-4A0E65F3D0C7}" srcOrd="0" destOrd="0" parTransId="{3355E3DF-3F26-4263-A38A-C43A422196DA}" sibTransId="{D5389806-2A15-46BA-8023-D36390BE65A8}"/>
    <dgm:cxn modelId="{4F065424-B226-4EDF-B35E-F565A1FA15DB}" srcId="{B7BD24D7-1FE5-45DB-B06D-4A0E65F3D0C7}" destId="{A60031FA-853A-4DEC-8BCD-F0FBD28EC9E8}" srcOrd="0" destOrd="0" parTransId="{BD1BBA4D-40E5-498E-A921-F3B99C4C6FED}" sibTransId="{A8840C25-5171-4053-BCC6-0559ECEB9125}"/>
    <dgm:cxn modelId="{DBEEF972-C21F-4660-9F78-E8E4555A0679}" srcId="{31E8630C-0676-42FA-885E-DFD2EC25971A}" destId="{CA12091B-5E80-43AE-A38E-3D2512CEDA91}" srcOrd="3" destOrd="0" parTransId="{0EA87B38-4D20-478A-9E9B-FB0EEBCFB6D4}" sibTransId="{65D17930-3996-4EA1-AFE9-759835428203}"/>
    <dgm:cxn modelId="{80B5C6F4-5E73-4B4D-9BE6-7867591C17CE}" type="presOf" srcId="{27D6E049-BFCB-4D92-B174-A17F84588B40}" destId="{D7FA6DAC-3185-4A6C-82EB-42FE52396B40}" srcOrd="1" destOrd="1" presId="urn:microsoft.com/office/officeart/2005/8/layout/hProcess6"/>
    <dgm:cxn modelId="{613EF37B-6CF4-4F9C-8F6A-77040E120969}" type="presOf" srcId="{11DCCC67-D5A6-4156-915B-D055A10894DE}" destId="{906136DF-69D8-4BA7-B850-3674F901352B}" srcOrd="0" destOrd="1" presId="urn:microsoft.com/office/officeart/2005/8/layout/hProcess6"/>
    <dgm:cxn modelId="{F87F193A-3642-4E73-A09A-BD0FA67E790E}" srcId="{C0AB51E4-710E-48D2-A805-D59826931CD0}" destId="{2FE8C081-BAF2-47E2-8919-A6E3B27D830C}" srcOrd="1" destOrd="0" parTransId="{453840D7-AC14-4E9A-901A-EDD3496FCDAC}" sibTransId="{243652E5-C3C9-4554-A1D1-2017D3ED84B8}"/>
    <dgm:cxn modelId="{B7A47A98-29A0-415B-A0FF-AF82EFB0C459}" type="presOf" srcId="{2FE8C081-BAF2-47E2-8919-A6E3B27D830C}" destId="{BF791B66-A1BA-45A2-A76C-E80927CDA86E}" srcOrd="0" destOrd="0" presId="urn:microsoft.com/office/officeart/2005/8/layout/hProcess6"/>
    <dgm:cxn modelId="{9B4D919F-9BE2-4F66-9726-D52FD06CB33D}" srcId="{C0AB51E4-710E-48D2-A805-D59826931CD0}" destId="{31E8630C-0676-42FA-885E-DFD2EC25971A}" srcOrd="2" destOrd="0" parTransId="{ADAAC9B6-C825-48F6-B750-5BC500EF163F}" sibTransId="{F32D3166-3075-4AAB-84FE-03032E69E2A5}"/>
    <dgm:cxn modelId="{C888E73D-7C02-439E-8C8F-A5BF252E1AEF}" type="presOf" srcId="{4FFA8EBB-B529-4C2C-98A2-039D7D919F37}" destId="{D7FA6DAC-3185-4A6C-82EB-42FE52396B40}" srcOrd="1" destOrd="0" presId="urn:microsoft.com/office/officeart/2005/8/layout/hProcess6"/>
    <dgm:cxn modelId="{6D03B74C-820F-4C33-94DE-DF03234143E6}" type="presOf" srcId="{4FFA8EBB-B529-4C2C-98A2-039D7D919F37}" destId="{129EBDDD-ACEF-4E1D-BF38-0A7C0B1DD1A9}" srcOrd="0" destOrd="0" presId="urn:microsoft.com/office/officeart/2005/8/layout/hProcess6"/>
    <dgm:cxn modelId="{09F8189B-8933-4B8B-A7DA-93A500BEAEC4}" type="presOf" srcId="{615B0AA0-C8C2-4A3B-9D92-68755E233D40}" destId="{065B5A3C-6F95-46C1-B8F4-80E015E2F8B7}" srcOrd="1" destOrd="1" presId="urn:microsoft.com/office/officeart/2005/8/layout/hProcess6"/>
    <dgm:cxn modelId="{0DFE2A4B-C940-4C4C-BD9D-80BD27E4B56D}" type="presOf" srcId="{A60031FA-853A-4DEC-8BCD-F0FBD28EC9E8}" destId="{214EC77A-4F57-4CD6-AC57-521DE082B2EC}" srcOrd="1" destOrd="0" presId="urn:microsoft.com/office/officeart/2005/8/layout/hProcess6"/>
    <dgm:cxn modelId="{23E2E4A8-9B40-4C9F-9A41-5FE6E760F408}" type="presOf" srcId="{CA12091B-5E80-43AE-A38E-3D2512CEDA91}" destId="{065B5A3C-6F95-46C1-B8F4-80E015E2F8B7}" srcOrd="1" destOrd="3" presId="urn:microsoft.com/office/officeart/2005/8/layout/hProcess6"/>
    <dgm:cxn modelId="{11ABDAD4-83FE-4BC9-A896-30CA2251EEC3}" type="presOf" srcId="{11DCCC67-D5A6-4156-915B-D055A10894DE}" destId="{214EC77A-4F57-4CD6-AC57-521DE082B2EC}" srcOrd="1" destOrd="1" presId="urn:microsoft.com/office/officeart/2005/8/layout/hProcess6"/>
    <dgm:cxn modelId="{1D51C01B-48E1-475B-8C47-961477FAD2E0}" type="presOf" srcId="{1B1421A4-27AB-4564-89FB-6E7F041F26A3}" destId="{512F1C86-BE32-4916-A594-CF776E48146F}" srcOrd="0" destOrd="2" presId="urn:microsoft.com/office/officeart/2005/8/layout/hProcess6"/>
    <dgm:cxn modelId="{A762BE33-3FA9-4DAC-A8F5-DD960C35CA48}" type="presOf" srcId="{31E8630C-0676-42FA-885E-DFD2EC25971A}" destId="{1D1E1020-3E6E-4550-8D0D-05916FF5496F}" srcOrd="0" destOrd="0" presId="urn:microsoft.com/office/officeart/2005/8/layout/hProcess6"/>
    <dgm:cxn modelId="{BCB18B33-7162-4DE2-B7EE-14B8EFF9A784}" srcId="{31E8630C-0676-42FA-885E-DFD2EC25971A}" destId="{615B0AA0-C8C2-4A3B-9D92-68755E233D40}" srcOrd="1" destOrd="0" parTransId="{9CA8CEF1-8562-4BD1-AB9C-B4DF5888436D}" sibTransId="{E93E6E3B-1E37-4A50-9B26-A872F92C2319}"/>
    <dgm:cxn modelId="{9089EE44-178F-442D-AFB2-3D37A9375D95}" srcId="{31E8630C-0676-42FA-885E-DFD2EC25971A}" destId="{1B1421A4-27AB-4564-89FB-6E7F041F26A3}" srcOrd="2" destOrd="0" parTransId="{C14A6B99-E067-47DB-8821-A751F1BFDF7E}" sibTransId="{5BEB5B0D-68E5-49AB-B17A-61532A49BA9B}"/>
    <dgm:cxn modelId="{75ED6F39-6983-494D-B122-8E33F1B43ADF}" type="presOf" srcId="{A02812B2-AF71-4202-BD25-A3C781D057BC}" destId="{065B5A3C-6F95-46C1-B8F4-80E015E2F8B7}" srcOrd="1" destOrd="0" presId="urn:microsoft.com/office/officeart/2005/8/layout/hProcess6"/>
    <dgm:cxn modelId="{205A264B-6E66-43C5-A126-83155E4BF9E6}" type="presOf" srcId="{27D6E049-BFCB-4D92-B174-A17F84588B40}" destId="{129EBDDD-ACEF-4E1D-BF38-0A7C0B1DD1A9}" srcOrd="0" destOrd="1" presId="urn:microsoft.com/office/officeart/2005/8/layout/hProcess6"/>
    <dgm:cxn modelId="{1C56441A-BCF7-4565-BB5F-3F692A215AD8}" srcId="{B7BD24D7-1FE5-45DB-B06D-4A0E65F3D0C7}" destId="{11DCCC67-D5A6-4156-915B-D055A10894DE}" srcOrd="1" destOrd="0" parTransId="{C9236C77-154E-417C-86B0-4646EFEE3247}" sibTransId="{82DE19BB-0C64-43D1-8FD5-648FC9EFCCA3}"/>
    <dgm:cxn modelId="{C4B86F4A-B0F3-4F5B-825F-0A03FE87251C}" type="presOf" srcId="{1B1421A4-27AB-4564-89FB-6E7F041F26A3}" destId="{065B5A3C-6F95-46C1-B8F4-80E015E2F8B7}" srcOrd="1" destOrd="2" presId="urn:microsoft.com/office/officeart/2005/8/layout/hProcess6"/>
    <dgm:cxn modelId="{76958D92-A640-4D36-8454-7644BA72AF30}" srcId="{31E8630C-0676-42FA-885E-DFD2EC25971A}" destId="{A02812B2-AF71-4202-BD25-A3C781D057BC}" srcOrd="0" destOrd="0" parTransId="{824C3609-5B92-4304-9728-24F180AA879B}" sibTransId="{8F6317A6-ABDD-43F1-A4F5-A44E0E783A0D}"/>
    <dgm:cxn modelId="{7EE9CB2B-CA21-495F-9B9F-3DB78DF31B74}" srcId="{2FE8C081-BAF2-47E2-8919-A6E3B27D830C}" destId="{4FFA8EBB-B529-4C2C-98A2-039D7D919F37}" srcOrd="0" destOrd="0" parTransId="{06142DBE-C958-472E-9B77-66B4EE52C7D9}" sibTransId="{2E74A5AA-AE7D-4565-BDDB-AE2E5673D239}"/>
    <dgm:cxn modelId="{ED1363AA-0E1D-4534-8175-E5A0FE7F1190}" type="presOf" srcId="{A60031FA-853A-4DEC-8BCD-F0FBD28EC9E8}" destId="{906136DF-69D8-4BA7-B850-3674F901352B}" srcOrd="0" destOrd="0" presId="urn:microsoft.com/office/officeart/2005/8/layout/hProcess6"/>
    <dgm:cxn modelId="{171BD8CF-C3FF-41B9-B13B-EAF49B1EBBE3}" type="presOf" srcId="{615B0AA0-C8C2-4A3B-9D92-68755E233D40}" destId="{512F1C86-BE32-4916-A594-CF776E48146F}" srcOrd="0" destOrd="1" presId="urn:microsoft.com/office/officeart/2005/8/layout/hProcess6"/>
    <dgm:cxn modelId="{522855FE-86F4-4BB9-983E-87EDF22BD271}" type="presOf" srcId="{CA12091B-5E80-43AE-A38E-3D2512CEDA91}" destId="{512F1C86-BE32-4916-A594-CF776E48146F}" srcOrd="0" destOrd="3" presId="urn:microsoft.com/office/officeart/2005/8/layout/hProcess6"/>
    <dgm:cxn modelId="{3021739B-E2E5-481B-AAED-9D4E846F9258}" type="presOf" srcId="{A02812B2-AF71-4202-BD25-A3C781D057BC}" destId="{512F1C86-BE32-4916-A594-CF776E48146F}" srcOrd="0" destOrd="0" presId="urn:microsoft.com/office/officeart/2005/8/layout/hProcess6"/>
    <dgm:cxn modelId="{6432AAC0-C636-4A19-834C-C8320F425E0A}" type="presParOf" srcId="{225E7DF9-8EE9-48C3-A4C5-0F0D81943306}" destId="{48BAB808-7B11-47CD-9EB1-C16C5706B0D1}" srcOrd="0" destOrd="0" presId="urn:microsoft.com/office/officeart/2005/8/layout/hProcess6"/>
    <dgm:cxn modelId="{88B77B4A-3662-4BB2-803D-D14DAE19D319}" type="presParOf" srcId="{48BAB808-7B11-47CD-9EB1-C16C5706B0D1}" destId="{B8C765B1-BDA5-45B1-9095-BD59D1CF0DEF}" srcOrd="0" destOrd="0" presId="urn:microsoft.com/office/officeart/2005/8/layout/hProcess6"/>
    <dgm:cxn modelId="{39AC0601-51AF-405E-921A-55168611CE6A}" type="presParOf" srcId="{48BAB808-7B11-47CD-9EB1-C16C5706B0D1}" destId="{906136DF-69D8-4BA7-B850-3674F901352B}" srcOrd="1" destOrd="0" presId="urn:microsoft.com/office/officeart/2005/8/layout/hProcess6"/>
    <dgm:cxn modelId="{5440F2CC-E1DE-457F-A84F-55CEA87936CE}" type="presParOf" srcId="{48BAB808-7B11-47CD-9EB1-C16C5706B0D1}" destId="{214EC77A-4F57-4CD6-AC57-521DE082B2EC}" srcOrd="2" destOrd="0" presId="urn:microsoft.com/office/officeart/2005/8/layout/hProcess6"/>
    <dgm:cxn modelId="{36B6BDEB-27A1-4121-A744-0EF0603D667E}" type="presParOf" srcId="{48BAB808-7B11-47CD-9EB1-C16C5706B0D1}" destId="{B8D88581-F615-4C0A-AFF7-218EACA583A6}" srcOrd="3" destOrd="0" presId="urn:microsoft.com/office/officeart/2005/8/layout/hProcess6"/>
    <dgm:cxn modelId="{4DC1D3F1-3B9B-4C50-829A-3B15B8304773}" type="presParOf" srcId="{225E7DF9-8EE9-48C3-A4C5-0F0D81943306}" destId="{8DBB6E9C-9DE4-489D-9E99-A6A63D9DA939}" srcOrd="1" destOrd="0" presId="urn:microsoft.com/office/officeart/2005/8/layout/hProcess6"/>
    <dgm:cxn modelId="{89138A35-3709-4B09-BB6D-1B486DA9A9A0}" type="presParOf" srcId="{225E7DF9-8EE9-48C3-A4C5-0F0D81943306}" destId="{024C935A-A649-4FA2-AFE7-BA5089459393}" srcOrd="2" destOrd="0" presId="urn:microsoft.com/office/officeart/2005/8/layout/hProcess6"/>
    <dgm:cxn modelId="{83AF36DC-C354-4585-801B-8AD3B286E9AF}" type="presParOf" srcId="{024C935A-A649-4FA2-AFE7-BA5089459393}" destId="{763A9C49-C2A8-4D2E-99E2-BFD9F00538CB}" srcOrd="0" destOrd="0" presId="urn:microsoft.com/office/officeart/2005/8/layout/hProcess6"/>
    <dgm:cxn modelId="{80448E1B-9CA6-4EBB-80C0-4CFBEA27803C}" type="presParOf" srcId="{024C935A-A649-4FA2-AFE7-BA5089459393}" destId="{129EBDDD-ACEF-4E1D-BF38-0A7C0B1DD1A9}" srcOrd="1" destOrd="0" presId="urn:microsoft.com/office/officeart/2005/8/layout/hProcess6"/>
    <dgm:cxn modelId="{A394FF5E-C080-4789-A450-7F4ECBDBE624}" type="presParOf" srcId="{024C935A-A649-4FA2-AFE7-BA5089459393}" destId="{D7FA6DAC-3185-4A6C-82EB-42FE52396B40}" srcOrd="2" destOrd="0" presId="urn:microsoft.com/office/officeart/2005/8/layout/hProcess6"/>
    <dgm:cxn modelId="{FA085CD2-95BB-4AE7-A09B-1B5403856382}" type="presParOf" srcId="{024C935A-A649-4FA2-AFE7-BA5089459393}" destId="{BF791B66-A1BA-45A2-A76C-E80927CDA86E}" srcOrd="3" destOrd="0" presId="urn:microsoft.com/office/officeart/2005/8/layout/hProcess6"/>
    <dgm:cxn modelId="{C3B7C943-EFAF-441C-9FA4-46A1C34671C2}" type="presParOf" srcId="{225E7DF9-8EE9-48C3-A4C5-0F0D81943306}" destId="{F36EC590-23F9-4690-8BC3-9B8DF059763B}" srcOrd="3" destOrd="0" presId="urn:microsoft.com/office/officeart/2005/8/layout/hProcess6"/>
    <dgm:cxn modelId="{65ECC3C3-BFBD-4ECA-982C-3690FD4CA7F1}" type="presParOf" srcId="{225E7DF9-8EE9-48C3-A4C5-0F0D81943306}" destId="{B30A172D-3B7A-478E-BA8D-D5A7BAE51B72}" srcOrd="4" destOrd="0" presId="urn:microsoft.com/office/officeart/2005/8/layout/hProcess6"/>
    <dgm:cxn modelId="{A50E4209-EE18-4599-B4B7-EEA20D39BA72}" type="presParOf" srcId="{B30A172D-3B7A-478E-BA8D-D5A7BAE51B72}" destId="{9BE81134-64AE-4BD8-A8B1-4CDB4823D59B}" srcOrd="0" destOrd="0" presId="urn:microsoft.com/office/officeart/2005/8/layout/hProcess6"/>
    <dgm:cxn modelId="{AC479A57-27F0-4A12-9289-CCFAD7FAEF97}" type="presParOf" srcId="{B30A172D-3B7A-478E-BA8D-D5A7BAE51B72}" destId="{512F1C86-BE32-4916-A594-CF776E48146F}" srcOrd="1" destOrd="0" presId="urn:microsoft.com/office/officeart/2005/8/layout/hProcess6"/>
    <dgm:cxn modelId="{9E44253E-2D4C-44CE-AEDD-8C1BEBAB56A8}" type="presParOf" srcId="{B30A172D-3B7A-478E-BA8D-D5A7BAE51B72}" destId="{065B5A3C-6F95-46C1-B8F4-80E015E2F8B7}" srcOrd="2" destOrd="0" presId="urn:microsoft.com/office/officeart/2005/8/layout/hProcess6"/>
    <dgm:cxn modelId="{BC3C9DBA-0B2A-41C3-8050-3249C83E07D6}" type="presParOf" srcId="{B30A172D-3B7A-478E-BA8D-D5A7BAE51B72}" destId="{1D1E1020-3E6E-4550-8D0D-05916FF5496F}" srcOrd="3" destOrd="0" presId="urn:microsoft.com/office/officeart/2005/8/layout/hProcess6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E4E4B-0E0A-4DE5-BAD3-B6B7D12358F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8F2F1-EBC7-439D-8E97-ECAC857691CD}">
      <dgm:prSet phldrT="[Text]"/>
      <dgm:spPr/>
      <dgm:t>
        <a:bodyPr/>
        <a:lstStyle/>
        <a:p>
          <a:r>
            <a:rPr lang="en-US" dirty="0" smtClean="0"/>
            <a:t>Online Application</a:t>
          </a:r>
          <a:endParaRPr lang="en-US" dirty="0"/>
        </a:p>
      </dgm:t>
    </dgm:pt>
    <dgm:pt modelId="{B921560A-AB78-4491-8E41-CB5AB4C7B693}" type="parTrans" cxnId="{B7C98CCC-F0D4-4327-9B7B-845890B04A9C}">
      <dgm:prSet/>
      <dgm:spPr/>
      <dgm:t>
        <a:bodyPr/>
        <a:lstStyle/>
        <a:p>
          <a:endParaRPr lang="en-US"/>
        </a:p>
      </dgm:t>
    </dgm:pt>
    <dgm:pt modelId="{A8B460F0-60AB-447E-B252-48D6DAB70068}" type="sibTrans" cxnId="{B7C98CCC-F0D4-4327-9B7B-845890B04A9C}">
      <dgm:prSet/>
      <dgm:spPr/>
      <dgm:t>
        <a:bodyPr/>
        <a:lstStyle/>
        <a:p>
          <a:endParaRPr lang="en-US"/>
        </a:p>
      </dgm:t>
    </dgm:pt>
    <dgm:pt modelId="{AEA9DA32-6BEA-4883-8791-251E234FF3AE}">
      <dgm:prSet phldrT="[Text]"/>
      <dgm:spPr/>
      <dgm:t>
        <a:bodyPr/>
        <a:lstStyle/>
        <a:p>
          <a:r>
            <a:rPr lang="en-US"/>
            <a:t>Commercial Map Services (ESRI, Bing)</a:t>
          </a:r>
        </a:p>
      </dgm:t>
    </dgm:pt>
    <dgm:pt modelId="{DEA9EDC3-1BF9-4751-98B7-4E5ECE21360F}" type="parTrans" cxnId="{FF9F943A-A825-461A-A8E5-F46AB22337BE}">
      <dgm:prSet/>
      <dgm:spPr/>
      <dgm:t>
        <a:bodyPr/>
        <a:lstStyle/>
        <a:p>
          <a:endParaRPr lang="en-US"/>
        </a:p>
      </dgm:t>
    </dgm:pt>
    <dgm:pt modelId="{3F75BE18-4869-4F6A-A95B-4FA15953D9E1}" type="sibTrans" cxnId="{FF9F943A-A825-461A-A8E5-F46AB22337BE}">
      <dgm:prSet/>
      <dgm:spPr/>
      <dgm:t>
        <a:bodyPr/>
        <a:lstStyle/>
        <a:p>
          <a:endParaRPr lang="en-US"/>
        </a:p>
      </dgm:t>
    </dgm:pt>
    <dgm:pt modelId="{54DB78C1-5A09-44D3-A47D-3D1B7D0C9B2A}">
      <dgm:prSet phldrT="[Text]"/>
      <dgm:spPr/>
      <dgm:t>
        <a:bodyPr/>
        <a:lstStyle/>
        <a:p>
          <a:r>
            <a:rPr lang="en-US"/>
            <a:t>Geocoding Services (state and national sources)</a:t>
          </a:r>
        </a:p>
      </dgm:t>
    </dgm:pt>
    <dgm:pt modelId="{50A3FE21-BFA8-4F37-860D-D28C76E0A1F0}" type="parTrans" cxnId="{5F9F4243-A3B5-4F21-A874-86DA38943BEC}">
      <dgm:prSet/>
      <dgm:spPr/>
      <dgm:t>
        <a:bodyPr/>
        <a:lstStyle/>
        <a:p>
          <a:endParaRPr lang="en-US"/>
        </a:p>
      </dgm:t>
    </dgm:pt>
    <dgm:pt modelId="{AFCB80E3-EEF7-4936-8B31-37956C280231}" type="sibTrans" cxnId="{5F9F4243-A3B5-4F21-A874-86DA38943BEC}">
      <dgm:prSet/>
      <dgm:spPr/>
      <dgm:t>
        <a:bodyPr/>
        <a:lstStyle/>
        <a:p>
          <a:endParaRPr lang="en-US"/>
        </a:p>
      </dgm:t>
    </dgm:pt>
    <dgm:pt modelId="{C3DAC41D-AAF3-41EC-B2EF-71F258CAAA92}">
      <dgm:prSet phldrT="[Text]"/>
      <dgm:spPr/>
      <dgm:t>
        <a:bodyPr/>
        <a:lstStyle/>
        <a:p>
          <a:r>
            <a:rPr lang="en-US"/>
            <a:t>Geoprocessing &amp; Query Map</a:t>
          </a:r>
        </a:p>
        <a:p>
          <a:r>
            <a:rPr lang="en-US"/>
            <a:t>Services</a:t>
          </a:r>
        </a:p>
      </dgm:t>
    </dgm:pt>
    <dgm:pt modelId="{E52AB6EA-4BEE-4319-BD24-2DD333308DA9}" type="parTrans" cxnId="{EC3E1440-5ABC-4E1C-A58B-011847229AEB}">
      <dgm:prSet/>
      <dgm:spPr/>
      <dgm:t>
        <a:bodyPr/>
        <a:lstStyle/>
        <a:p>
          <a:endParaRPr lang="en-US"/>
        </a:p>
      </dgm:t>
    </dgm:pt>
    <dgm:pt modelId="{FEB3BD15-E570-4CA7-BDDA-6DE5E0EF17B2}" type="sibTrans" cxnId="{EC3E1440-5ABC-4E1C-A58B-011847229AEB}">
      <dgm:prSet/>
      <dgm:spPr/>
      <dgm:t>
        <a:bodyPr/>
        <a:lstStyle/>
        <a:p>
          <a:endParaRPr lang="en-US"/>
        </a:p>
      </dgm:t>
    </dgm:pt>
    <dgm:pt modelId="{3138D098-98AE-4D10-BB2A-8925E6A16023}">
      <dgm:prSet phldrT="[Text]"/>
      <dgm:spPr/>
      <dgm:t>
        <a:bodyPr/>
        <a:lstStyle/>
        <a:p>
          <a:r>
            <a:rPr lang="en-US"/>
            <a:t>WV Map &amp; Web Services</a:t>
          </a:r>
        </a:p>
        <a:p>
          <a:r>
            <a:rPr lang="en-US"/>
            <a:t>(WV DHSEM, WV DEP, WVGISTC)</a:t>
          </a:r>
        </a:p>
      </dgm:t>
    </dgm:pt>
    <dgm:pt modelId="{5D9FC42D-2322-40C4-91E7-00E55D443A74}" type="parTrans" cxnId="{274C4A7A-4DA8-499F-9E29-6B31ADB0DF3C}">
      <dgm:prSet/>
      <dgm:spPr/>
      <dgm:t>
        <a:bodyPr/>
        <a:lstStyle/>
        <a:p>
          <a:endParaRPr lang="en-US"/>
        </a:p>
      </dgm:t>
    </dgm:pt>
    <dgm:pt modelId="{03A04F27-8B08-4718-87D4-B4B8A10B4FE6}" type="sibTrans" cxnId="{274C4A7A-4DA8-499F-9E29-6B31ADB0DF3C}">
      <dgm:prSet/>
      <dgm:spPr/>
      <dgm:t>
        <a:bodyPr/>
        <a:lstStyle/>
        <a:p>
          <a:endParaRPr lang="en-US"/>
        </a:p>
      </dgm:t>
    </dgm:pt>
    <dgm:pt modelId="{A5EB8972-82C3-420E-A459-912567321A89}">
      <dgm:prSet phldrT="[Text]"/>
      <dgm:spPr/>
      <dgm:t>
        <a:bodyPr/>
        <a:lstStyle/>
        <a:p>
          <a:r>
            <a:rPr lang="en-US"/>
            <a:t>GIS Data  from federal, state, and local  agencies</a:t>
          </a:r>
        </a:p>
      </dgm:t>
    </dgm:pt>
    <dgm:pt modelId="{75C95CA4-326B-46CB-A553-D33B7B980361}" type="parTrans" cxnId="{0EA48E32-C4E0-4D70-9AA6-CC1C0DA2F551}">
      <dgm:prSet/>
      <dgm:spPr/>
      <dgm:t>
        <a:bodyPr/>
        <a:lstStyle/>
        <a:p>
          <a:endParaRPr lang="en-US"/>
        </a:p>
      </dgm:t>
    </dgm:pt>
    <dgm:pt modelId="{0BB6BAF1-9CB7-4BD9-9E59-8CCC9FCAEE95}" type="sibTrans" cxnId="{0EA48E32-C4E0-4D70-9AA6-CC1C0DA2F551}">
      <dgm:prSet/>
      <dgm:spPr/>
      <dgm:t>
        <a:bodyPr/>
        <a:lstStyle/>
        <a:p>
          <a:endParaRPr lang="en-US"/>
        </a:p>
      </dgm:t>
    </dgm:pt>
    <dgm:pt modelId="{BC843C31-5C99-4B6E-B814-AD9482C4541F}" type="pres">
      <dgm:prSet presAssocID="{5D7E4E4B-0E0A-4DE5-BAD3-B6B7D12358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7719F7-B136-4F80-9B5F-756457729A77}" type="pres">
      <dgm:prSet presAssocID="{3768F2F1-EBC7-439D-8E97-ECAC857691CD}" presName="centerShape" presStyleLbl="node0" presStyleIdx="0" presStyleCnt="1"/>
      <dgm:spPr/>
      <dgm:t>
        <a:bodyPr/>
        <a:lstStyle/>
        <a:p>
          <a:endParaRPr lang="en-US"/>
        </a:p>
      </dgm:t>
    </dgm:pt>
    <dgm:pt modelId="{E7CA72C2-E41D-49D5-BBCD-B6070609C245}" type="pres">
      <dgm:prSet presAssocID="{DEA9EDC3-1BF9-4751-98B7-4E5ECE21360F}" presName="Name9" presStyleLbl="parChTrans1D2" presStyleIdx="0" presStyleCnt="5"/>
      <dgm:spPr/>
      <dgm:t>
        <a:bodyPr/>
        <a:lstStyle/>
        <a:p>
          <a:endParaRPr lang="en-US"/>
        </a:p>
      </dgm:t>
    </dgm:pt>
    <dgm:pt modelId="{5670A938-ADB9-4262-8351-81C7F19BE997}" type="pres">
      <dgm:prSet presAssocID="{DEA9EDC3-1BF9-4751-98B7-4E5ECE21360F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0EBCD4C-BD4D-4FF4-AED4-6E22962B531F}" type="pres">
      <dgm:prSet presAssocID="{AEA9DA32-6BEA-4883-8791-251E234FF3A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8884C-96D2-4B1A-B6ED-0F49B9F64DEC}" type="pres">
      <dgm:prSet presAssocID="{50A3FE21-BFA8-4F37-860D-D28C76E0A1F0}" presName="Name9" presStyleLbl="parChTrans1D2" presStyleIdx="1" presStyleCnt="5"/>
      <dgm:spPr/>
      <dgm:t>
        <a:bodyPr/>
        <a:lstStyle/>
        <a:p>
          <a:endParaRPr lang="en-US"/>
        </a:p>
      </dgm:t>
    </dgm:pt>
    <dgm:pt modelId="{D42D32D4-81A8-44E4-B04A-8A73A5EC95B6}" type="pres">
      <dgm:prSet presAssocID="{50A3FE21-BFA8-4F37-860D-D28C76E0A1F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870EDB5-2B3F-4614-83AA-6DAF28B751CE}" type="pres">
      <dgm:prSet presAssocID="{54DB78C1-5A09-44D3-A47D-3D1B7D0C9B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D29EE-2477-4DE4-9602-E7ACDBC6E3EA}" type="pres">
      <dgm:prSet presAssocID="{E52AB6EA-4BEE-4319-BD24-2DD333308DA9}" presName="Name9" presStyleLbl="parChTrans1D2" presStyleIdx="2" presStyleCnt="5"/>
      <dgm:spPr/>
      <dgm:t>
        <a:bodyPr/>
        <a:lstStyle/>
        <a:p>
          <a:endParaRPr lang="en-US"/>
        </a:p>
      </dgm:t>
    </dgm:pt>
    <dgm:pt modelId="{E28406B2-54BF-4187-9C71-D2A4B0E97CD0}" type="pres">
      <dgm:prSet presAssocID="{E52AB6EA-4BEE-4319-BD24-2DD333308DA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AF8BA42-AE97-4BB3-AB48-C89CEC256E13}" type="pres">
      <dgm:prSet presAssocID="{C3DAC41D-AAF3-41EC-B2EF-71F258CAAA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3DF08-6EAA-4907-927F-35E650A1AA9C}" type="pres">
      <dgm:prSet presAssocID="{75C95CA4-326B-46CB-A553-D33B7B980361}" presName="Name9" presStyleLbl="parChTrans1D2" presStyleIdx="3" presStyleCnt="5"/>
      <dgm:spPr/>
      <dgm:t>
        <a:bodyPr/>
        <a:lstStyle/>
        <a:p>
          <a:endParaRPr lang="en-US"/>
        </a:p>
      </dgm:t>
    </dgm:pt>
    <dgm:pt modelId="{0C7BF2A5-2890-4BEB-BEFF-67E22F06CF04}" type="pres">
      <dgm:prSet presAssocID="{75C95CA4-326B-46CB-A553-D33B7B98036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2486C20-AEC8-4F1F-AB3D-877F51285382}" type="pres">
      <dgm:prSet presAssocID="{A5EB8972-82C3-420E-A459-912567321A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3FEA5-903C-4FDC-8E02-6113DE1D7B53}" type="pres">
      <dgm:prSet presAssocID="{5D9FC42D-2322-40C4-91E7-00E55D443A74}" presName="Name9" presStyleLbl="parChTrans1D2" presStyleIdx="4" presStyleCnt="5"/>
      <dgm:spPr/>
      <dgm:t>
        <a:bodyPr/>
        <a:lstStyle/>
        <a:p>
          <a:endParaRPr lang="en-US"/>
        </a:p>
      </dgm:t>
    </dgm:pt>
    <dgm:pt modelId="{177063D5-6C68-43CB-A0F6-B25DD90B45A7}" type="pres">
      <dgm:prSet presAssocID="{5D9FC42D-2322-40C4-91E7-00E55D443A7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43DAD28-A221-4AE9-9646-F7A77C549D22}" type="pres">
      <dgm:prSet presAssocID="{3138D098-98AE-4D10-BB2A-8925E6A1602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D6B9B0-22B4-4EA3-9CAE-C78861DE9E76}" type="presOf" srcId="{DEA9EDC3-1BF9-4751-98B7-4E5ECE21360F}" destId="{5670A938-ADB9-4262-8351-81C7F19BE997}" srcOrd="1" destOrd="0" presId="urn:microsoft.com/office/officeart/2005/8/layout/radial1"/>
    <dgm:cxn modelId="{02D4390E-F7E3-4FF1-B8E8-8900A49F0628}" type="presOf" srcId="{C3DAC41D-AAF3-41EC-B2EF-71F258CAAA92}" destId="{6AF8BA42-AE97-4BB3-AB48-C89CEC256E13}" srcOrd="0" destOrd="0" presId="urn:microsoft.com/office/officeart/2005/8/layout/radial1"/>
    <dgm:cxn modelId="{024DEC0B-3647-4019-AA70-EDF8C642007D}" type="presOf" srcId="{75C95CA4-326B-46CB-A553-D33B7B980361}" destId="{0C7BF2A5-2890-4BEB-BEFF-67E22F06CF04}" srcOrd="1" destOrd="0" presId="urn:microsoft.com/office/officeart/2005/8/layout/radial1"/>
    <dgm:cxn modelId="{40454B03-86C7-4A25-8B08-1C56574EAF55}" type="presOf" srcId="{54DB78C1-5A09-44D3-A47D-3D1B7D0C9B2A}" destId="{4870EDB5-2B3F-4614-83AA-6DAF28B751CE}" srcOrd="0" destOrd="0" presId="urn:microsoft.com/office/officeart/2005/8/layout/radial1"/>
    <dgm:cxn modelId="{7866E7CB-0AE0-4B4E-AF93-E2FEED6AB585}" type="presOf" srcId="{3768F2F1-EBC7-439D-8E97-ECAC857691CD}" destId="{877719F7-B136-4F80-9B5F-756457729A77}" srcOrd="0" destOrd="0" presId="urn:microsoft.com/office/officeart/2005/8/layout/radial1"/>
    <dgm:cxn modelId="{E3900F74-3E63-4E98-AA14-BEA3975E139F}" type="presOf" srcId="{3138D098-98AE-4D10-BB2A-8925E6A16023}" destId="{B43DAD28-A221-4AE9-9646-F7A77C549D22}" srcOrd="0" destOrd="0" presId="urn:microsoft.com/office/officeart/2005/8/layout/radial1"/>
    <dgm:cxn modelId="{0EA48E32-C4E0-4D70-9AA6-CC1C0DA2F551}" srcId="{3768F2F1-EBC7-439D-8E97-ECAC857691CD}" destId="{A5EB8972-82C3-420E-A459-912567321A89}" srcOrd="3" destOrd="0" parTransId="{75C95CA4-326B-46CB-A553-D33B7B980361}" sibTransId="{0BB6BAF1-9CB7-4BD9-9E59-8CCC9FCAEE95}"/>
    <dgm:cxn modelId="{274C4A7A-4DA8-499F-9E29-6B31ADB0DF3C}" srcId="{3768F2F1-EBC7-439D-8E97-ECAC857691CD}" destId="{3138D098-98AE-4D10-BB2A-8925E6A16023}" srcOrd="4" destOrd="0" parTransId="{5D9FC42D-2322-40C4-91E7-00E55D443A74}" sibTransId="{03A04F27-8B08-4718-87D4-B4B8A10B4FE6}"/>
    <dgm:cxn modelId="{2E009F8C-6339-4DC3-9AFF-37345550C35D}" type="presOf" srcId="{5D7E4E4B-0E0A-4DE5-BAD3-B6B7D12358F8}" destId="{BC843C31-5C99-4B6E-B814-AD9482C4541F}" srcOrd="0" destOrd="0" presId="urn:microsoft.com/office/officeart/2005/8/layout/radial1"/>
    <dgm:cxn modelId="{C1E0D1B0-3520-45D6-89DB-39DC6267E526}" type="presOf" srcId="{AEA9DA32-6BEA-4883-8791-251E234FF3AE}" destId="{F0EBCD4C-BD4D-4FF4-AED4-6E22962B531F}" srcOrd="0" destOrd="0" presId="urn:microsoft.com/office/officeart/2005/8/layout/radial1"/>
    <dgm:cxn modelId="{D76AB378-8807-49CC-9EF9-40410AF95717}" type="presOf" srcId="{50A3FE21-BFA8-4F37-860D-D28C76E0A1F0}" destId="{D42D32D4-81A8-44E4-B04A-8A73A5EC95B6}" srcOrd="1" destOrd="0" presId="urn:microsoft.com/office/officeart/2005/8/layout/radial1"/>
    <dgm:cxn modelId="{3FBDA634-22F5-47ED-AE60-5F8F90045057}" type="presOf" srcId="{E52AB6EA-4BEE-4319-BD24-2DD333308DA9}" destId="{E28406B2-54BF-4187-9C71-D2A4B0E97CD0}" srcOrd="1" destOrd="0" presId="urn:microsoft.com/office/officeart/2005/8/layout/radial1"/>
    <dgm:cxn modelId="{6E22811E-6644-4D54-B51B-F0DED869B485}" type="presOf" srcId="{A5EB8972-82C3-420E-A459-912567321A89}" destId="{62486C20-AEC8-4F1F-AB3D-877F51285382}" srcOrd="0" destOrd="0" presId="urn:microsoft.com/office/officeart/2005/8/layout/radial1"/>
    <dgm:cxn modelId="{EC3E1440-5ABC-4E1C-A58B-011847229AEB}" srcId="{3768F2F1-EBC7-439D-8E97-ECAC857691CD}" destId="{C3DAC41D-AAF3-41EC-B2EF-71F258CAAA92}" srcOrd="2" destOrd="0" parTransId="{E52AB6EA-4BEE-4319-BD24-2DD333308DA9}" sibTransId="{FEB3BD15-E570-4CA7-BDDA-6DE5E0EF17B2}"/>
    <dgm:cxn modelId="{A596B9D3-22D4-4B77-90AC-A7C5D03077AE}" type="presOf" srcId="{75C95CA4-326B-46CB-A553-D33B7B980361}" destId="{F3B3DF08-6EAA-4907-927F-35E650A1AA9C}" srcOrd="0" destOrd="0" presId="urn:microsoft.com/office/officeart/2005/8/layout/radial1"/>
    <dgm:cxn modelId="{F14C1AC5-936E-4A1B-A7AE-9726707D3AAB}" type="presOf" srcId="{5D9FC42D-2322-40C4-91E7-00E55D443A74}" destId="{B643FEA5-903C-4FDC-8E02-6113DE1D7B53}" srcOrd="0" destOrd="0" presId="urn:microsoft.com/office/officeart/2005/8/layout/radial1"/>
    <dgm:cxn modelId="{5F9F4243-A3B5-4F21-A874-86DA38943BEC}" srcId="{3768F2F1-EBC7-439D-8E97-ECAC857691CD}" destId="{54DB78C1-5A09-44D3-A47D-3D1B7D0C9B2A}" srcOrd="1" destOrd="0" parTransId="{50A3FE21-BFA8-4F37-860D-D28C76E0A1F0}" sibTransId="{AFCB80E3-EEF7-4936-8B31-37956C280231}"/>
    <dgm:cxn modelId="{F1080F6A-A1A4-4111-95D8-A2EFCB960625}" type="presOf" srcId="{DEA9EDC3-1BF9-4751-98B7-4E5ECE21360F}" destId="{E7CA72C2-E41D-49D5-BBCD-B6070609C245}" srcOrd="0" destOrd="0" presId="urn:microsoft.com/office/officeart/2005/8/layout/radial1"/>
    <dgm:cxn modelId="{0CA15987-B84D-4D48-9690-89D05FE4373B}" type="presOf" srcId="{50A3FE21-BFA8-4F37-860D-D28C76E0A1F0}" destId="{6198884C-96D2-4B1A-B6ED-0F49B9F64DEC}" srcOrd="0" destOrd="0" presId="urn:microsoft.com/office/officeart/2005/8/layout/radial1"/>
    <dgm:cxn modelId="{F6BB4BF4-62A4-480D-8DE3-46E80A3490AC}" type="presOf" srcId="{E52AB6EA-4BEE-4319-BD24-2DD333308DA9}" destId="{C6CD29EE-2477-4DE4-9602-E7ACDBC6E3EA}" srcOrd="0" destOrd="0" presId="urn:microsoft.com/office/officeart/2005/8/layout/radial1"/>
    <dgm:cxn modelId="{FF9F943A-A825-461A-A8E5-F46AB22337BE}" srcId="{3768F2F1-EBC7-439D-8E97-ECAC857691CD}" destId="{AEA9DA32-6BEA-4883-8791-251E234FF3AE}" srcOrd="0" destOrd="0" parTransId="{DEA9EDC3-1BF9-4751-98B7-4E5ECE21360F}" sibTransId="{3F75BE18-4869-4F6A-A95B-4FA15953D9E1}"/>
    <dgm:cxn modelId="{8EEC4872-0D68-4AD4-BB2E-4918D21ABD92}" type="presOf" srcId="{5D9FC42D-2322-40C4-91E7-00E55D443A74}" destId="{177063D5-6C68-43CB-A0F6-B25DD90B45A7}" srcOrd="1" destOrd="0" presId="urn:microsoft.com/office/officeart/2005/8/layout/radial1"/>
    <dgm:cxn modelId="{B7C98CCC-F0D4-4327-9B7B-845890B04A9C}" srcId="{5D7E4E4B-0E0A-4DE5-BAD3-B6B7D12358F8}" destId="{3768F2F1-EBC7-439D-8E97-ECAC857691CD}" srcOrd="0" destOrd="0" parTransId="{B921560A-AB78-4491-8E41-CB5AB4C7B693}" sibTransId="{A8B460F0-60AB-447E-B252-48D6DAB70068}"/>
    <dgm:cxn modelId="{CF5823BF-EF32-48EF-B0D6-0BF994805081}" type="presParOf" srcId="{BC843C31-5C99-4B6E-B814-AD9482C4541F}" destId="{877719F7-B136-4F80-9B5F-756457729A77}" srcOrd="0" destOrd="0" presId="urn:microsoft.com/office/officeart/2005/8/layout/radial1"/>
    <dgm:cxn modelId="{2A336090-D0DA-4678-A5BF-1C759B1A0134}" type="presParOf" srcId="{BC843C31-5C99-4B6E-B814-AD9482C4541F}" destId="{E7CA72C2-E41D-49D5-BBCD-B6070609C245}" srcOrd="1" destOrd="0" presId="urn:microsoft.com/office/officeart/2005/8/layout/radial1"/>
    <dgm:cxn modelId="{234181B4-EB56-47D0-BCEC-E6F68B21617E}" type="presParOf" srcId="{E7CA72C2-E41D-49D5-BBCD-B6070609C245}" destId="{5670A938-ADB9-4262-8351-81C7F19BE997}" srcOrd="0" destOrd="0" presId="urn:microsoft.com/office/officeart/2005/8/layout/radial1"/>
    <dgm:cxn modelId="{6577BD9E-12EC-4D31-9C9A-4868BC209300}" type="presParOf" srcId="{BC843C31-5C99-4B6E-B814-AD9482C4541F}" destId="{F0EBCD4C-BD4D-4FF4-AED4-6E22962B531F}" srcOrd="2" destOrd="0" presId="urn:microsoft.com/office/officeart/2005/8/layout/radial1"/>
    <dgm:cxn modelId="{C3220AF1-BC40-4D39-9A10-3DDC4EA41F17}" type="presParOf" srcId="{BC843C31-5C99-4B6E-B814-AD9482C4541F}" destId="{6198884C-96D2-4B1A-B6ED-0F49B9F64DEC}" srcOrd="3" destOrd="0" presId="urn:microsoft.com/office/officeart/2005/8/layout/radial1"/>
    <dgm:cxn modelId="{DC41930B-7CC5-4ECE-A8F4-4538AC0ED18C}" type="presParOf" srcId="{6198884C-96D2-4B1A-B6ED-0F49B9F64DEC}" destId="{D42D32D4-81A8-44E4-B04A-8A73A5EC95B6}" srcOrd="0" destOrd="0" presId="urn:microsoft.com/office/officeart/2005/8/layout/radial1"/>
    <dgm:cxn modelId="{4D562F4F-B618-421C-9AC8-4AD05E727EC0}" type="presParOf" srcId="{BC843C31-5C99-4B6E-B814-AD9482C4541F}" destId="{4870EDB5-2B3F-4614-83AA-6DAF28B751CE}" srcOrd="4" destOrd="0" presId="urn:microsoft.com/office/officeart/2005/8/layout/radial1"/>
    <dgm:cxn modelId="{748C0A93-116E-4256-9796-F1C3595F918D}" type="presParOf" srcId="{BC843C31-5C99-4B6E-B814-AD9482C4541F}" destId="{C6CD29EE-2477-4DE4-9602-E7ACDBC6E3EA}" srcOrd="5" destOrd="0" presId="urn:microsoft.com/office/officeart/2005/8/layout/radial1"/>
    <dgm:cxn modelId="{B86B03AA-5BAF-47A1-BAB3-83F4C26999C9}" type="presParOf" srcId="{C6CD29EE-2477-4DE4-9602-E7ACDBC6E3EA}" destId="{E28406B2-54BF-4187-9C71-D2A4B0E97CD0}" srcOrd="0" destOrd="0" presId="urn:microsoft.com/office/officeart/2005/8/layout/radial1"/>
    <dgm:cxn modelId="{3739DC57-2A70-429A-B0CE-91BEA9C9B01B}" type="presParOf" srcId="{BC843C31-5C99-4B6E-B814-AD9482C4541F}" destId="{6AF8BA42-AE97-4BB3-AB48-C89CEC256E13}" srcOrd="6" destOrd="0" presId="urn:microsoft.com/office/officeart/2005/8/layout/radial1"/>
    <dgm:cxn modelId="{3E897971-9ABF-4536-950C-654FE26882E3}" type="presParOf" srcId="{BC843C31-5C99-4B6E-B814-AD9482C4541F}" destId="{F3B3DF08-6EAA-4907-927F-35E650A1AA9C}" srcOrd="7" destOrd="0" presId="urn:microsoft.com/office/officeart/2005/8/layout/radial1"/>
    <dgm:cxn modelId="{E05244CD-B544-48DB-8658-FE448B402FFB}" type="presParOf" srcId="{F3B3DF08-6EAA-4907-927F-35E650A1AA9C}" destId="{0C7BF2A5-2890-4BEB-BEFF-67E22F06CF04}" srcOrd="0" destOrd="0" presId="urn:microsoft.com/office/officeart/2005/8/layout/radial1"/>
    <dgm:cxn modelId="{5ABF6D2B-2770-4B1E-A397-D86968117D8C}" type="presParOf" srcId="{BC843C31-5C99-4B6E-B814-AD9482C4541F}" destId="{62486C20-AEC8-4F1F-AB3D-877F51285382}" srcOrd="8" destOrd="0" presId="urn:microsoft.com/office/officeart/2005/8/layout/radial1"/>
    <dgm:cxn modelId="{031DC2C9-C220-4EA7-BB2B-B7489790204E}" type="presParOf" srcId="{BC843C31-5C99-4B6E-B814-AD9482C4541F}" destId="{B643FEA5-903C-4FDC-8E02-6113DE1D7B53}" srcOrd="9" destOrd="0" presId="urn:microsoft.com/office/officeart/2005/8/layout/radial1"/>
    <dgm:cxn modelId="{14DFF6B5-0E91-4D52-B7B6-3397B95D838C}" type="presParOf" srcId="{B643FEA5-903C-4FDC-8E02-6113DE1D7B53}" destId="{177063D5-6C68-43CB-A0F6-B25DD90B45A7}" srcOrd="0" destOrd="0" presId="urn:microsoft.com/office/officeart/2005/8/layout/radial1"/>
    <dgm:cxn modelId="{35C55356-7A07-4E88-B0F2-4E68BA45DFB4}" type="presParOf" srcId="{BC843C31-5C99-4B6E-B814-AD9482C4541F}" destId="{B43DAD28-A221-4AE9-9646-F7A77C549D2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136DF-69D8-4BA7-B850-3674F901352B}">
      <dsp:nvSpPr>
        <dsp:cNvPr id="0" name=""/>
        <dsp:cNvSpPr/>
      </dsp:nvSpPr>
      <dsp:spPr>
        <a:xfrm>
          <a:off x="584293" y="662587"/>
          <a:ext cx="2319602" cy="202762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Extract data from SAMS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Create statewide  point and street reference files</a:t>
          </a:r>
        </a:p>
      </dsp:txBody>
      <dsp:txXfrm>
        <a:off x="1164194" y="966731"/>
        <a:ext cx="1130806" cy="1419336"/>
      </dsp:txXfrm>
    </dsp:sp>
    <dsp:sp modelId="{B8D88581-F615-4C0A-AFF7-218EACA583A6}">
      <dsp:nvSpPr>
        <dsp:cNvPr id="0" name=""/>
        <dsp:cNvSpPr/>
      </dsp:nvSpPr>
      <dsp:spPr>
        <a:xfrm>
          <a:off x="0" y="1096499"/>
          <a:ext cx="1159801" cy="11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baseline="0" dirty="0"/>
            <a:t>Build Reference Data</a:t>
          </a:r>
        </a:p>
      </dsp:txBody>
      <dsp:txXfrm>
        <a:off x="169849" y="1266348"/>
        <a:ext cx="820103" cy="820103"/>
      </dsp:txXfrm>
    </dsp:sp>
    <dsp:sp modelId="{129EBDDD-ACEF-4E1D-BF38-0A7C0B1DD1A9}">
      <dsp:nvSpPr>
        <dsp:cNvPr id="0" name=""/>
        <dsp:cNvSpPr/>
      </dsp:nvSpPr>
      <dsp:spPr>
        <a:xfrm>
          <a:off x="3628772" y="662587"/>
          <a:ext cx="2319602" cy="202762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Publish WV Site (point) and WV Street Locator  Services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 Update and enhance address locators</a:t>
          </a:r>
        </a:p>
      </dsp:txBody>
      <dsp:txXfrm>
        <a:off x="4208672" y="966731"/>
        <a:ext cx="1130806" cy="1419336"/>
      </dsp:txXfrm>
    </dsp:sp>
    <dsp:sp modelId="{BF791B66-A1BA-45A2-A76C-E80927CDA86E}">
      <dsp:nvSpPr>
        <dsp:cNvPr id="0" name=""/>
        <dsp:cNvSpPr/>
      </dsp:nvSpPr>
      <dsp:spPr>
        <a:xfrm>
          <a:off x="3048871" y="1096499"/>
          <a:ext cx="1159801" cy="11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Build </a:t>
          </a:r>
          <a:r>
            <a:rPr lang="en-US" sz="1400" b="0" kern="1200" dirty="0" smtClean="0"/>
            <a:t>Locator</a:t>
          </a:r>
          <a:br>
            <a:rPr lang="en-US" sz="1400" b="0" kern="1200" dirty="0" smtClean="0"/>
          </a:br>
          <a:r>
            <a:rPr lang="en-US" sz="1400" b="0" kern="1200" dirty="0" smtClean="0"/>
            <a:t>Services</a:t>
          </a:r>
          <a:endParaRPr lang="en-US" sz="1400" b="0" kern="1200" dirty="0"/>
        </a:p>
      </dsp:txBody>
      <dsp:txXfrm>
        <a:off x="3218720" y="1266348"/>
        <a:ext cx="820103" cy="820103"/>
      </dsp:txXfrm>
    </dsp:sp>
    <dsp:sp modelId="{512F1C86-BE32-4916-A594-CF776E48146F}">
      <dsp:nvSpPr>
        <dsp:cNvPr id="0" name=""/>
        <dsp:cNvSpPr/>
      </dsp:nvSpPr>
      <dsp:spPr>
        <a:xfrm>
          <a:off x="6677634" y="762853"/>
          <a:ext cx="2319602" cy="202762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/>
            <a:t>Customized Applications</a:t>
          </a:r>
          <a:br>
            <a:rPr lang="en-US" sz="800" b="1" kern="1200"/>
          </a:br>
          <a:r>
            <a:rPr lang="en-US" sz="800" b="1" kern="1200"/>
            <a:t>(WV Flood Tool)</a:t>
          </a:r>
          <a:endParaRPr lang="en-US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Search by individual address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Search by Table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</dsp:txBody>
      <dsp:txXfrm>
        <a:off x="7257534" y="1066997"/>
        <a:ext cx="1130806" cy="1419336"/>
      </dsp:txXfrm>
    </dsp:sp>
    <dsp:sp modelId="{1D1E1020-3E6E-4550-8D0D-05916FF5496F}">
      <dsp:nvSpPr>
        <dsp:cNvPr id="0" name=""/>
        <dsp:cNvSpPr/>
      </dsp:nvSpPr>
      <dsp:spPr>
        <a:xfrm>
          <a:off x="6093349" y="1096499"/>
          <a:ext cx="1159801" cy="11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Search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Addresses</a:t>
          </a:r>
        </a:p>
      </dsp:txBody>
      <dsp:txXfrm>
        <a:off x="6263198" y="1266348"/>
        <a:ext cx="820103" cy="820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719F7-B136-4F80-9B5F-756457729A77}">
      <dsp:nvSpPr>
        <dsp:cNvPr id="0" name=""/>
        <dsp:cNvSpPr/>
      </dsp:nvSpPr>
      <dsp:spPr>
        <a:xfrm>
          <a:off x="2833331" y="1753606"/>
          <a:ext cx="1345618" cy="134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Online Application</a:t>
          </a:r>
          <a:endParaRPr lang="en-US" sz="1500" kern="1200" dirty="0"/>
        </a:p>
      </dsp:txBody>
      <dsp:txXfrm>
        <a:off x="3030392" y="1950667"/>
        <a:ext cx="951496" cy="951496"/>
      </dsp:txXfrm>
    </dsp:sp>
    <dsp:sp modelId="{E7CA72C2-E41D-49D5-BBCD-B6070609C245}">
      <dsp:nvSpPr>
        <dsp:cNvPr id="0" name=""/>
        <dsp:cNvSpPr/>
      </dsp:nvSpPr>
      <dsp:spPr>
        <a:xfrm rot="16200000">
          <a:off x="3303247" y="1533443"/>
          <a:ext cx="405785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05785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5995" y="1540569"/>
        <a:ext cx="20289" cy="20289"/>
      </dsp:txXfrm>
    </dsp:sp>
    <dsp:sp modelId="{F0EBCD4C-BD4D-4FF4-AED4-6E22962B531F}">
      <dsp:nvSpPr>
        <dsp:cNvPr id="0" name=""/>
        <dsp:cNvSpPr/>
      </dsp:nvSpPr>
      <dsp:spPr>
        <a:xfrm>
          <a:off x="2833331" y="2202"/>
          <a:ext cx="1345618" cy="134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Commercial Map Services (ESRI, Bing)</a:t>
          </a:r>
        </a:p>
      </dsp:txBody>
      <dsp:txXfrm>
        <a:off x="3030392" y="199263"/>
        <a:ext cx="951496" cy="951496"/>
      </dsp:txXfrm>
    </dsp:sp>
    <dsp:sp modelId="{6198884C-96D2-4B1A-B6ED-0F49B9F64DEC}">
      <dsp:nvSpPr>
        <dsp:cNvPr id="0" name=""/>
        <dsp:cNvSpPr/>
      </dsp:nvSpPr>
      <dsp:spPr>
        <a:xfrm rot="20520000">
          <a:off x="4136089" y="2138538"/>
          <a:ext cx="405785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05785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8837" y="2145664"/>
        <a:ext cx="20289" cy="20289"/>
      </dsp:txXfrm>
    </dsp:sp>
    <dsp:sp modelId="{4870EDB5-2B3F-4614-83AA-6DAF28B751CE}">
      <dsp:nvSpPr>
        <dsp:cNvPr id="0" name=""/>
        <dsp:cNvSpPr/>
      </dsp:nvSpPr>
      <dsp:spPr>
        <a:xfrm>
          <a:off x="4499015" y="1212392"/>
          <a:ext cx="1345618" cy="134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Geocoding Services (state and national sources)</a:t>
          </a:r>
        </a:p>
      </dsp:txBody>
      <dsp:txXfrm>
        <a:off x="4696076" y="1409453"/>
        <a:ext cx="951496" cy="951496"/>
      </dsp:txXfrm>
    </dsp:sp>
    <dsp:sp modelId="{C6CD29EE-2477-4DE4-9602-E7ACDBC6E3EA}">
      <dsp:nvSpPr>
        <dsp:cNvPr id="0" name=""/>
        <dsp:cNvSpPr/>
      </dsp:nvSpPr>
      <dsp:spPr>
        <a:xfrm rot="3240000">
          <a:off x="3817972" y="3117603"/>
          <a:ext cx="405785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05785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0720" y="3124728"/>
        <a:ext cx="20289" cy="20289"/>
      </dsp:txXfrm>
    </dsp:sp>
    <dsp:sp modelId="{6AF8BA42-AE97-4BB3-AB48-C89CEC256E13}">
      <dsp:nvSpPr>
        <dsp:cNvPr id="0" name=""/>
        <dsp:cNvSpPr/>
      </dsp:nvSpPr>
      <dsp:spPr>
        <a:xfrm>
          <a:off x="3862780" y="3170522"/>
          <a:ext cx="1345618" cy="134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Geoprocessing &amp; Query Map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Services</a:t>
          </a:r>
        </a:p>
      </dsp:txBody>
      <dsp:txXfrm>
        <a:off x="4059841" y="3367583"/>
        <a:ext cx="951496" cy="951496"/>
      </dsp:txXfrm>
    </dsp:sp>
    <dsp:sp modelId="{F3B3DF08-6EAA-4907-927F-35E650A1AA9C}">
      <dsp:nvSpPr>
        <dsp:cNvPr id="0" name=""/>
        <dsp:cNvSpPr/>
      </dsp:nvSpPr>
      <dsp:spPr>
        <a:xfrm rot="7560000">
          <a:off x="2788522" y="3117603"/>
          <a:ext cx="405785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05785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81271" y="3124728"/>
        <a:ext cx="20289" cy="20289"/>
      </dsp:txXfrm>
    </dsp:sp>
    <dsp:sp modelId="{62486C20-AEC8-4F1F-AB3D-877F51285382}">
      <dsp:nvSpPr>
        <dsp:cNvPr id="0" name=""/>
        <dsp:cNvSpPr/>
      </dsp:nvSpPr>
      <dsp:spPr>
        <a:xfrm>
          <a:off x="1803881" y="3170522"/>
          <a:ext cx="1345618" cy="134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GIS Data  from federal, state, and local  agencies</a:t>
          </a:r>
        </a:p>
      </dsp:txBody>
      <dsp:txXfrm>
        <a:off x="2000942" y="3367583"/>
        <a:ext cx="951496" cy="951496"/>
      </dsp:txXfrm>
    </dsp:sp>
    <dsp:sp modelId="{B643FEA5-903C-4FDC-8E02-6113DE1D7B53}">
      <dsp:nvSpPr>
        <dsp:cNvPr id="0" name=""/>
        <dsp:cNvSpPr/>
      </dsp:nvSpPr>
      <dsp:spPr>
        <a:xfrm rot="11880000">
          <a:off x="2470405" y="2138538"/>
          <a:ext cx="405785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05785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63153" y="2145664"/>
        <a:ext cx="20289" cy="20289"/>
      </dsp:txXfrm>
    </dsp:sp>
    <dsp:sp modelId="{B43DAD28-A221-4AE9-9646-F7A77C549D22}">
      <dsp:nvSpPr>
        <dsp:cNvPr id="0" name=""/>
        <dsp:cNvSpPr/>
      </dsp:nvSpPr>
      <dsp:spPr>
        <a:xfrm>
          <a:off x="1167647" y="1212392"/>
          <a:ext cx="1345618" cy="134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WV Map &amp; Web Services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(WV DHSEM, WV DEP, WVGISTC)</a:t>
          </a:r>
        </a:p>
      </dsp:txBody>
      <dsp:txXfrm>
        <a:off x="1364708" y="1409453"/>
        <a:ext cx="951496" cy="95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DE549A25-8412-47C0-BB33-6D72C496AC88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284AFCB-FA64-4227-B084-1A43D44AA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DB72949-B593-42EC-9D79-7937497E6A2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4E9BB614-E569-485E-B953-74EDFF92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B614-E569-485E-B953-74EDFF92D9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B614-E569-485E-B953-74EDFF92D9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8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A96A-7757-4FF6-B669-38942C2D8060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1403-65D1-40F3-A1F6-DC53B648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s.wvgis.wvu.edu/ArcGIS/rest/servic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rvices.wvgis.wvu.edu/ArcGIS/rest/servic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vview.org/" TargetMode="External"/><Relationship Id="rId2" Type="http://schemas.openxmlformats.org/officeDocument/2006/relationships/hyperlink" Target="http://tagis.dep.wv.gov/lida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kdonalds@wv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s.wvgis.wvu.edu/ArcGIS/rest/services" TargetMode="External"/><Relationship Id="rId2" Type="http://schemas.openxmlformats.org/officeDocument/2006/relationships/hyperlink" Target="http://tagis.dep.wv.gov/mapservices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s.wvgis.wvu.edu/ArcGIS/rest/servic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Framework Data Development and Web Map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5867400" cy="144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WV GIS Technical Center</a:t>
            </a:r>
          </a:p>
          <a:p>
            <a:r>
              <a:rPr lang="en-US" dirty="0" smtClean="0"/>
              <a:t>27 Nov 2012</a:t>
            </a:r>
            <a:br>
              <a:rPr lang="en-US" dirty="0" smtClean="0"/>
            </a:br>
            <a:r>
              <a:rPr lang="en-US" dirty="0" smtClean="0"/>
              <a:t>Kurt Donaldson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6" y="304799"/>
            <a:ext cx="8229600" cy="6290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0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58200" cy="6458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Imagery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311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/>
              <a:t>Statewide Leaf-Off Imagery </a:t>
            </a:r>
            <a:r>
              <a:rPr lang="en-US" b="1" i="1" dirty="0" smtClean="0"/>
              <a:t>Mosaic  </a:t>
            </a:r>
            <a:r>
              <a:rPr lang="en-US" b="1" i="1" dirty="0"/>
              <a:t>(</a:t>
            </a:r>
            <a:r>
              <a:rPr lang="en-US" b="1" i="1" dirty="0" smtClean="0"/>
              <a:t>Best-Available </a:t>
            </a:r>
            <a:r>
              <a:rPr lang="en-US" b="1" i="1" dirty="0"/>
              <a:t>Leaf Off</a:t>
            </a:r>
            <a:r>
              <a:rPr lang="en-US" b="1" i="1" dirty="0" smtClean="0"/>
              <a:t>)</a:t>
            </a:r>
            <a:br>
              <a:rPr lang="en-US" b="1" i="1" dirty="0" smtClean="0"/>
            </a:br>
            <a:r>
              <a:rPr lang="en-US" b="1" i="1" dirty="0" smtClean="0"/>
              <a:t> ** </a:t>
            </a:r>
            <a:r>
              <a:rPr lang="en-US" i="1" dirty="0" smtClean="0"/>
              <a:t>Imagery compiled from county and others sources **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  <a:p>
            <a:r>
              <a:rPr lang="en-US" dirty="0"/>
              <a:t>Bluestone Lake (USACE, 2009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Cabell County </a:t>
            </a:r>
            <a:r>
              <a:rPr lang="en-US" dirty="0"/>
              <a:t>(2009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Brooke County </a:t>
            </a:r>
            <a:r>
              <a:rPr lang="en-US" dirty="0"/>
              <a:t>(2007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Hancock County </a:t>
            </a:r>
            <a:r>
              <a:rPr lang="en-US" dirty="0"/>
              <a:t>(2007</a:t>
            </a:r>
            <a:r>
              <a:rPr lang="en-US" dirty="0" smtClean="0"/>
              <a:t>)                       </a:t>
            </a:r>
          </a:p>
          <a:p>
            <a:r>
              <a:rPr lang="en-US" dirty="0" smtClean="0"/>
              <a:t>Monongalia County </a:t>
            </a:r>
            <a:r>
              <a:rPr lang="en-US" dirty="0"/>
              <a:t>(2010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Raleigh County </a:t>
            </a:r>
            <a:r>
              <a:rPr lang="en-US" dirty="0"/>
              <a:t>(2011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Some </a:t>
            </a:r>
            <a:r>
              <a:rPr lang="en-US" i="1" dirty="0"/>
              <a:t>counties make </a:t>
            </a:r>
            <a:r>
              <a:rPr lang="en-US" i="1" dirty="0" smtClean="0"/>
              <a:t>their 6” imagery </a:t>
            </a:r>
            <a:r>
              <a:rPr lang="en-US" i="1" dirty="0"/>
              <a:t>available in </a:t>
            </a:r>
            <a:r>
              <a:rPr lang="en-US" i="1" dirty="0" smtClean="0"/>
              <a:t>the public </a:t>
            </a:r>
            <a:r>
              <a:rPr lang="en-US" i="1" dirty="0"/>
              <a:t>domain, other counties for viewing as a Web map service only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029200"/>
            <a:ext cx="5410200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WVGISTC Web Map Service</a:t>
            </a:r>
          </a:p>
          <a:p>
            <a:endParaRPr lang="en-US" dirty="0"/>
          </a:p>
          <a:p>
            <a:r>
              <a:rPr lang="en-US" sz="1600" dirty="0" smtClean="0"/>
              <a:t>Web:  </a:t>
            </a:r>
            <a:r>
              <a:rPr lang="en-US" sz="1600" dirty="0" smtClean="0">
                <a:solidFill>
                  <a:schemeClr val="accent2"/>
                </a:solidFill>
                <a:hlinkClick r:id="rId2"/>
              </a:rPr>
              <a:t>http://services.wvgis.wvu.edu/ArcGIS/rest/services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 err="1" smtClean="0"/>
              <a:t>ArcMap</a:t>
            </a:r>
            <a:r>
              <a:rPr lang="en-US" sz="1600" dirty="0" smtClean="0"/>
              <a:t>:  </a:t>
            </a:r>
            <a:r>
              <a:rPr lang="en-US" sz="1600" i="1" dirty="0"/>
              <a:t>services.wvgis.wvu.edu/ArcGIS/services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77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V imagery mosaic 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489937"/>
            <a:ext cx="5457825" cy="36154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944562"/>
          </a:xfrm>
        </p:spPr>
        <p:txBody>
          <a:bodyPr/>
          <a:lstStyle/>
          <a:p>
            <a:r>
              <a:rPr lang="en-US" dirty="0" smtClean="0"/>
              <a:t>Best Leaf-Off Imagery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76800" y="3505200"/>
            <a:ext cx="4029075" cy="3200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High resolution imagery for Charleston, Huntington, Morgantown, and Weirton areas incorporated into SAMB 2003 statewide leaf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off imagery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486400"/>
            <a:ext cx="3429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Recently Received a Broadband Grant to Update Best Leaf-Off Imagery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Leaf-Off Imagery –</a:t>
            </a:r>
            <a:br>
              <a:rPr lang="en-US" dirty="0" smtClean="0"/>
            </a:br>
            <a:r>
              <a:rPr lang="en-US" sz="3600" dirty="0" smtClean="0"/>
              <a:t> Monongalia County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46" y="1485900"/>
            <a:ext cx="8619939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7793" y="1638300"/>
            <a:ext cx="2335213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2010 High Resolution Imagery </a:t>
            </a:r>
            <a:b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(1” = 100’, 0.5 ft. pixels)</a:t>
            </a:r>
            <a:b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Marilla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Park, Morgantown, 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629" y="6174077"/>
            <a:ext cx="203397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the people?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385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4896"/>
            <a:ext cx="8229600" cy="1143000"/>
          </a:xfrm>
        </p:spPr>
        <p:txBody>
          <a:bodyPr/>
          <a:lstStyle/>
          <a:p>
            <a:r>
              <a:rPr lang="en-US" dirty="0" smtClean="0"/>
              <a:t>Parcel Web Map Servic</a:t>
            </a:r>
            <a:r>
              <a:rPr lang="en-US" dirty="0"/>
              <a:t>e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8578"/>
            <a:ext cx="8563238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05000" y="5410200"/>
            <a:ext cx="5410200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WVGISTC Web Map Service</a:t>
            </a:r>
          </a:p>
          <a:p>
            <a:endParaRPr lang="en-US" dirty="0"/>
          </a:p>
          <a:p>
            <a:r>
              <a:rPr lang="en-US" sz="1600" dirty="0" smtClean="0"/>
              <a:t>Web:  </a:t>
            </a:r>
            <a:r>
              <a:rPr lang="en-US" sz="1600" dirty="0" smtClean="0">
                <a:solidFill>
                  <a:schemeClr val="accent2"/>
                </a:solidFill>
                <a:hlinkClick r:id="rId4"/>
              </a:rPr>
              <a:t>http://services.wvgis.wvu.edu/ArcGIS/rest/services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 err="1" smtClean="0"/>
              <a:t>ArcMap</a:t>
            </a:r>
            <a:r>
              <a:rPr lang="en-US" sz="1600" dirty="0" smtClean="0"/>
              <a:t>:  </a:t>
            </a:r>
            <a:r>
              <a:rPr lang="en-US" sz="1600" i="1" dirty="0"/>
              <a:t>services.wvgis.wvu.edu/ArcGIS/services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18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 Query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696200" cy="510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2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Parcels Availability for Web Map Service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0"/>
            <a:ext cx="4572000" cy="4191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>
          <a:xfrm>
            <a:off x="3318617" y="4268624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5400" y="5704318"/>
            <a:ext cx="6553201" cy="990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 tax parcels provided by counties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For viewing purposes only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1)  </a:t>
            </a:r>
            <a:r>
              <a:rPr lang="en-US" u="sng" dirty="0"/>
              <a:t>1:24K National Hydrography Dataset (NHD).</a:t>
            </a:r>
            <a:r>
              <a:rPr lang="en-US" dirty="0"/>
              <a:t>  USGS funded maintenance for 74 miles across 143 NHD features within the Gauley River watershed.  New NHD editing tools utilized.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(2)  </a:t>
            </a:r>
            <a:r>
              <a:rPr lang="en-US" u="sng" dirty="0"/>
              <a:t>1:4800 SAMB Local Resolution (2003</a:t>
            </a:r>
            <a:r>
              <a:rPr lang="en-US" u="sng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Framework Data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625182" cy="4625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91075" y="1295400"/>
            <a:ext cx="1752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Framework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096000"/>
            <a:ext cx="7467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WVGISTC Website</a:t>
            </a:r>
            <a:br>
              <a:rPr lang="en-US" b="1" dirty="0" smtClean="0"/>
            </a:br>
            <a:r>
              <a:rPr lang="en-US" sz="1400" dirty="0" smtClean="0"/>
              <a:t>http://www.wvgis.wvu.edu/resources/resources.php?page=dataProductDevelopment/baseLayers</a:t>
            </a:r>
          </a:p>
        </p:txBody>
      </p:sp>
    </p:spTree>
    <p:extLst>
      <p:ext uri="{BB962C8B-B14F-4D97-AF65-F5344CB8AC3E}">
        <p14:creationId xmlns:p14="http://schemas.microsoft.com/office/powerpoint/2010/main" val="20330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NHD Steams Updated in Mined Areas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4114" y="1457058"/>
            <a:ext cx="2667000" cy="1371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/>
              <a:t>Mined area with effected streams marked (red)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8654" y="3264493"/>
            <a:ext cx="2667000" cy="2971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/>
              <a:t>2,000 High Resolution NHD features with an estimated length of 800 miles have been impacted by surface mining and require editing.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:\WorkSpace\nhd_2012\finalReport\figure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447800"/>
            <a:ext cx="528293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1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Steams Updated in Mined Areas</a:t>
            </a:r>
            <a:endParaRPr lang="en-US" dirty="0"/>
          </a:p>
        </p:txBody>
      </p:sp>
      <p:pic>
        <p:nvPicPr>
          <p:cNvPr id="4" name="Picture 3" descr="F:\WorkSpace\nhd_2012\finalReport\figure3_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10768"/>
            <a:ext cx="4343399" cy="46917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2667000" cy="1371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/>
              <a:t>Mined area with effected streams marked (red)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9575" y="3886200"/>
            <a:ext cx="2667000" cy="1371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smtClean="0"/>
              <a:t>USGS funded project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Names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239000" cy="4114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>
            <a:normAutofit fontScale="70000" lnSpcReduction="20000"/>
          </a:bodyPr>
          <a:lstStyle/>
          <a:p>
            <a:r>
              <a:rPr lang="en-US" dirty="0" smtClean="0"/>
              <a:t>arenas</a:t>
            </a:r>
          </a:p>
          <a:p>
            <a:r>
              <a:rPr lang="en-US" dirty="0" smtClean="0"/>
              <a:t>auditoriums</a:t>
            </a:r>
          </a:p>
          <a:p>
            <a:r>
              <a:rPr lang="en-US" dirty="0" smtClean="0"/>
              <a:t>bridges</a:t>
            </a:r>
          </a:p>
          <a:p>
            <a:r>
              <a:rPr lang="en-US" dirty="0" smtClean="0"/>
              <a:t>cemeteries</a:t>
            </a:r>
          </a:p>
          <a:p>
            <a:r>
              <a:rPr lang="en-US" dirty="0" smtClean="0"/>
              <a:t>city and town halls</a:t>
            </a:r>
          </a:p>
          <a:p>
            <a:r>
              <a:rPr lang="en-US" dirty="0" smtClean="0"/>
              <a:t>convention and conference centers</a:t>
            </a:r>
          </a:p>
          <a:p>
            <a:r>
              <a:rPr lang="en-US" dirty="0" smtClean="0"/>
              <a:t>courthouses</a:t>
            </a:r>
          </a:p>
          <a:p>
            <a:r>
              <a:rPr lang="en-US" dirty="0" smtClean="0"/>
              <a:t>fire stations</a:t>
            </a:r>
          </a:p>
          <a:p>
            <a:r>
              <a:rPr lang="en-US" dirty="0" smtClean="0"/>
              <a:t>golf courses</a:t>
            </a:r>
          </a:p>
          <a:p>
            <a:r>
              <a:rPr lang="en-US" dirty="0" smtClean="0"/>
              <a:t>hospitals</a:t>
            </a:r>
          </a:p>
          <a:p>
            <a:r>
              <a:rPr lang="en-US" dirty="0" smtClean="0"/>
              <a:t>libraries</a:t>
            </a:r>
          </a:p>
          <a:p>
            <a:r>
              <a:rPr lang="en-US" dirty="0" smtClean="0"/>
              <a:t>museums</a:t>
            </a:r>
          </a:p>
          <a:p>
            <a:r>
              <a:rPr lang="en-US" dirty="0" smtClean="0"/>
              <a:t>police stations</a:t>
            </a:r>
          </a:p>
          <a:p>
            <a:r>
              <a:rPr lang="en-US" dirty="0" smtClean="0"/>
              <a:t>post offices</a:t>
            </a:r>
          </a:p>
          <a:p>
            <a:r>
              <a:rPr lang="en-US" dirty="0" smtClean="0"/>
              <a:t>prisons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shopping centers</a:t>
            </a:r>
          </a:p>
          <a:p>
            <a:r>
              <a:rPr lang="en-US" dirty="0" smtClean="0"/>
              <a:t>stadiums</a:t>
            </a:r>
          </a:p>
          <a:p>
            <a:r>
              <a:rPr lang="en-US" dirty="0" smtClean="0"/>
              <a:t>summits</a:t>
            </a:r>
          </a:p>
          <a:p>
            <a:r>
              <a:rPr lang="en-US" dirty="0" smtClean="0"/>
              <a:t>theaters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5691500"/>
            <a:ext cx="8153400" cy="990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USGS funding updated 20 GNIS cultural feature classes, including 3,773 features identities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4488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to </a:t>
            </a:r>
            <a:r>
              <a:rPr lang="en-US" b="1" dirty="0"/>
              <a:t>Geographic Name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99444"/>
            <a:ext cx="3838575" cy="501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1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78"/>
            <a:ext cx="8153400" cy="832022"/>
          </a:xfrm>
        </p:spPr>
        <p:txBody>
          <a:bodyPr>
            <a:normAutofit/>
          </a:bodyPr>
          <a:lstStyle/>
          <a:p>
            <a:r>
              <a:rPr lang="en-US" dirty="0" smtClean="0"/>
              <a:t>WVDOT Trails Database (</a:t>
            </a:r>
            <a:r>
              <a:rPr lang="en-US" dirty="0" err="1" smtClean="0"/>
              <a:t>iPad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362" name="Picture 2" descr="C:\Users\kdonaldson\Desktop\Pictometry 4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3425"/>
            <a:ext cx="7620001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Address</a:t>
            </a:r>
            <a:r>
              <a:rPr lang="en-US" dirty="0" smtClean="0"/>
              <a:t> Labels as Reference Layer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828800"/>
            <a:ext cx="8483637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057400"/>
            <a:ext cx="2324100" cy="104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2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2390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West Virginia</a:t>
            </a:r>
            <a:br>
              <a:rPr lang="en-US" dirty="0" smtClean="0"/>
            </a:br>
            <a:r>
              <a:rPr lang="en-US" b="1" dirty="0" smtClean="0"/>
              <a:t> Site &amp; Street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Locator Services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0836181"/>
              </p:ext>
            </p:extLst>
          </p:nvPr>
        </p:nvGraphicFramePr>
        <p:xfrm>
          <a:off x="184854" y="2209800"/>
          <a:ext cx="8997246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5410200"/>
            <a:ext cx="6934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Geocoding Services created</a:t>
            </a:r>
            <a:br>
              <a:rPr lang="en-US" dirty="0" smtClean="0"/>
            </a:br>
            <a:r>
              <a:rPr lang="en-US" dirty="0" smtClean="0"/>
              <a:t>from WVDHSEM Statewide Addressing &amp; Mapping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4488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0500"/>
            <a:ext cx="8229600" cy="1143000"/>
          </a:xfrm>
        </p:spPr>
        <p:txBody>
          <a:bodyPr/>
          <a:lstStyle/>
          <a:p>
            <a:r>
              <a:rPr lang="en-US" dirty="0"/>
              <a:t>Zoom to </a:t>
            </a:r>
            <a:r>
              <a:rPr lang="en-US" b="1" dirty="0" smtClean="0"/>
              <a:t>Address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343400" cy="563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8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on Address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22115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 rot="5400000">
            <a:off x="6134101" y="2857502"/>
            <a:ext cx="685797" cy="1676400"/>
          </a:xfrm>
          <a:prstGeom prst="downArrowCallout">
            <a:avLst>
              <a:gd name="adj1" fmla="val 33701"/>
              <a:gd name="adj2" fmla="val 33701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Address Match with WV Site Locator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021740" y="1676400"/>
            <a:ext cx="1311275" cy="403225"/>
          </a:xfrm>
          <a:prstGeom prst="downArrowCallout">
            <a:avLst>
              <a:gd name="adj1" fmla="val 81299"/>
              <a:gd name="adj2" fmla="val 8129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Search on Address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Framework Data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105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/>
              <a:t>Statewide Roads</a:t>
            </a:r>
          </a:p>
          <a:p>
            <a:pPr lvl="1"/>
            <a:r>
              <a:rPr lang="en-US" dirty="0" smtClean="0"/>
              <a:t>Major Roads from WV DOT</a:t>
            </a:r>
          </a:p>
          <a:p>
            <a:pPr lvl="1"/>
            <a:r>
              <a:rPr lang="en-US" dirty="0" smtClean="0"/>
              <a:t>Local Roads from Census 2010</a:t>
            </a:r>
          </a:p>
          <a:p>
            <a:r>
              <a:rPr lang="en-US" b="1" dirty="0" smtClean="0"/>
              <a:t>Boundaries (county, municipal)</a:t>
            </a:r>
          </a:p>
          <a:p>
            <a:pPr lvl="1"/>
            <a:r>
              <a:rPr lang="en-US" dirty="0" smtClean="0"/>
              <a:t>WVAGP sponsored BAS training in 2012</a:t>
            </a:r>
          </a:p>
          <a:p>
            <a:r>
              <a:rPr lang="en-US" b="1" dirty="0" smtClean="0"/>
              <a:t>Land Cover</a:t>
            </a:r>
          </a:p>
          <a:p>
            <a:pPr lvl="1"/>
            <a:r>
              <a:rPr lang="en-US" dirty="0" smtClean="0"/>
              <a:t>WV DNR/NRAC created new land cover from 2011 NAIP</a:t>
            </a:r>
          </a:p>
          <a:p>
            <a:r>
              <a:rPr lang="en-US" b="1" dirty="0" smtClean="0"/>
              <a:t>Elevation</a:t>
            </a:r>
          </a:p>
          <a:p>
            <a:pPr lvl="1"/>
            <a:r>
              <a:rPr lang="en-US" dirty="0" smtClean="0"/>
              <a:t>WVDEP/WVU NRAC have collected </a:t>
            </a:r>
            <a:r>
              <a:rPr lang="en-US" dirty="0" err="1" smtClean="0"/>
              <a:t>LiDAR</a:t>
            </a:r>
            <a:r>
              <a:rPr lang="en-US" dirty="0" smtClean="0"/>
              <a:t> for 96% of southern coalfields. </a:t>
            </a:r>
          </a:p>
          <a:p>
            <a:pPr lvl="2"/>
            <a:r>
              <a:rPr lang="en-US" dirty="0" smtClean="0"/>
              <a:t>Coverage and Metadata:  </a:t>
            </a:r>
            <a:r>
              <a:rPr lang="en-US" dirty="0">
                <a:hlinkClick r:id="rId2"/>
              </a:rPr>
              <a:t>http://tagis.dep.wv.gov/lidar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Download from WV View: </a:t>
            </a: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www.wvview.org</a:t>
            </a:r>
            <a:endParaRPr lang="en-US" u="sng" dirty="0" smtClean="0"/>
          </a:p>
          <a:p>
            <a:pPr lvl="1"/>
            <a:r>
              <a:rPr lang="en-US" dirty="0" smtClean="0"/>
              <a:t>WV DEP created aggregate </a:t>
            </a:r>
            <a:r>
              <a:rPr lang="en-US" dirty="0" err="1" smtClean="0"/>
              <a:t>hillshade</a:t>
            </a:r>
            <a:r>
              <a:rPr lang="en-US" dirty="0" smtClean="0"/>
              <a:t> Web map service </a:t>
            </a:r>
          </a:p>
          <a:p>
            <a:pPr lvl="1"/>
            <a:r>
              <a:rPr lang="en-US" dirty="0" smtClean="0"/>
              <a:t>WVGISTC created 10 ft. contour Web map service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95400" y="5334000"/>
            <a:ext cx="6553201" cy="990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Framework data layers are often published 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Web map services 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Internet Map Services – Public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Question: Does WV offer interactive mapping that includes layers such as: Parcels, Roads, ROW, Subdivisions, Land marks, </a:t>
            </a:r>
            <a:r>
              <a:rPr lang="en-US" i="1" dirty="0" err="1" smtClean="0"/>
              <a:t>etc</a:t>
            </a:r>
            <a:r>
              <a:rPr lang="en-US" i="1" dirty="0" smtClean="0"/>
              <a:t> that the public can search?  I'm particularly interested in Wayne County.  Ohio offers the following resource – 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http://www.dalisproject.org/pages/imsweb.htm.  The general tab will take you to the interactive map.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Thanks,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Jerrit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Delaware County, Ohio</a:t>
            </a:r>
            <a:br>
              <a:rPr lang="en-US" dirty="0" smtClean="0"/>
            </a:br>
            <a:r>
              <a:rPr lang="en-US" dirty="0" smtClean="0"/>
              <a:t>26 November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Web Map Services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6145838"/>
              </p:ext>
            </p:extLst>
          </p:nvPr>
        </p:nvGraphicFramePr>
        <p:xfrm>
          <a:off x="1219200" y="1676400"/>
          <a:ext cx="7012281" cy="451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6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638800" cy="442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MapWV</a:t>
            </a:r>
            <a:r>
              <a:rPr lang="en-US" dirty="0" smtClean="0"/>
              <a:t> Viewer (Shared Services)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5562600"/>
            <a:ext cx="86106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Shared Data Services Seamless to Users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CIR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image and roads consumed from WV DEP &amp; WV DOT Servers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819400"/>
            <a:ext cx="44958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Kurt Donaldson</a:t>
            </a:r>
          </a:p>
          <a:p>
            <a:pPr marL="0" indent="0">
              <a:buNone/>
            </a:pPr>
            <a:r>
              <a:rPr lang="en-US" dirty="0" smtClean="0"/>
              <a:t>WV GIS Technical Center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kdonalds@wvu.edu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(304) 293-9467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/>
              <a:t>Statewide Digital Imagery</a:t>
            </a:r>
            <a:endParaRPr lang="en-US" dirty="0"/>
          </a:p>
          <a:p>
            <a:r>
              <a:rPr lang="en-US" u="sng" dirty="0" smtClean="0"/>
              <a:t>1996-99  </a:t>
            </a:r>
            <a:r>
              <a:rPr lang="en-US" u="sng" dirty="0"/>
              <a:t>USGS DOQQ</a:t>
            </a:r>
            <a:r>
              <a:rPr lang="en-US" dirty="0"/>
              <a:t>, 1-meter CIR, leaf off</a:t>
            </a:r>
          </a:p>
          <a:p>
            <a:r>
              <a:rPr lang="en-US" u="sng" dirty="0" smtClean="0"/>
              <a:t>2003 </a:t>
            </a:r>
            <a:r>
              <a:rPr lang="en-US" u="sng" dirty="0"/>
              <a:t>SAMB</a:t>
            </a:r>
            <a:r>
              <a:rPr lang="en-US" dirty="0"/>
              <a:t>, 2-ft natural color, leaf off </a:t>
            </a:r>
            <a:endParaRPr lang="en-US" dirty="0" smtClean="0"/>
          </a:p>
          <a:p>
            <a:r>
              <a:rPr lang="en-US" u="sng" dirty="0" smtClean="0"/>
              <a:t>2007 </a:t>
            </a:r>
            <a:r>
              <a:rPr lang="en-US" u="sng" dirty="0"/>
              <a:t>USDA NAIP</a:t>
            </a:r>
            <a:r>
              <a:rPr lang="en-US" dirty="0"/>
              <a:t>, 1-meter, leaf on, natural color </a:t>
            </a:r>
            <a:r>
              <a:rPr lang="en-US" dirty="0" smtClean="0"/>
              <a:t>&amp; CIR </a:t>
            </a:r>
            <a:endParaRPr lang="en-US" dirty="0"/>
          </a:p>
          <a:p>
            <a:r>
              <a:rPr lang="en-US" u="sng" dirty="0" smtClean="0"/>
              <a:t>2009 </a:t>
            </a:r>
            <a:r>
              <a:rPr lang="en-US" u="sng" dirty="0"/>
              <a:t>USDA NAIP</a:t>
            </a:r>
            <a:r>
              <a:rPr lang="en-US" dirty="0"/>
              <a:t>, 1-meter, leaf on, natural color</a:t>
            </a:r>
          </a:p>
          <a:p>
            <a:r>
              <a:rPr lang="en-US" u="sng" dirty="0" smtClean="0"/>
              <a:t>2011 </a:t>
            </a:r>
            <a:r>
              <a:rPr lang="en-US" u="sng" dirty="0"/>
              <a:t>USDA NAIP</a:t>
            </a:r>
            <a:r>
              <a:rPr lang="en-US" dirty="0"/>
              <a:t>, 1-meter, leaf on, natural color &amp;</a:t>
            </a:r>
            <a:r>
              <a:rPr lang="en-US" dirty="0" smtClean="0"/>
              <a:t> CIR</a:t>
            </a:r>
          </a:p>
          <a:p>
            <a:r>
              <a:rPr lang="en-US" u="sng" dirty="0" smtClean="0"/>
              <a:t>2010-12 </a:t>
            </a:r>
            <a:r>
              <a:rPr lang="en-US" u="sng" dirty="0"/>
              <a:t>WV Sheriff Association (</a:t>
            </a:r>
            <a:r>
              <a:rPr lang="en-US" u="sng" dirty="0" err="1"/>
              <a:t>Pictometry</a:t>
            </a:r>
            <a:r>
              <a:rPr lang="en-US" u="sng" dirty="0"/>
              <a:t>),</a:t>
            </a:r>
            <a:r>
              <a:rPr lang="en-US" dirty="0"/>
              <a:t>  1-ft (4” urban areas) natural color, mostly leaf-off, </a:t>
            </a:r>
            <a:r>
              <a:rPr lang="en-US" dirty="0" smtClean="0"/>
              <a:t>oblique and orthogonal imagery, license restrictions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0"/>
            <a:ext cx="7467600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Web Map Services (Viewing Only)</a:t>
            </a:r>
          </a:p>
          <a:p>
            <a:endParaRPr lang="en-US" dirty="0"/>
          </a:p>
          <a:p>
            <a:r>
              <a:rPr lang="en-US" sz="1600" dirty="0" smtClean="0"/>
              <a:t>WV DNR:  </a:t>
            </a:r>
            <a:r>
              <a:rPr lang="en-US" sz="1600" dirty="0" smtClean="0">
                <a:hlinkClick r:id="rId2"/>
              </a:rPr>
              <a:t>http://tagis.dep.wv.gov/mapservices2.html</a:t>
            </a:r>
            <a:endParaRPr lang="en-US" sz="1600" dirty="0" smtClean="0"/>
          </a:p>
          <a:p>
            <a:r>
              <a:rPr lang="en-US" sz="1600" dirty="0" smtClean="0"/>
              <a:t>WVGISTC: </a:t>
            </a:r>
            <a:r>
              <a:rPr lang="en-US" sz="1600" dirty="0" smtClean="0">
                <a:solidFill>
                  <a:schemeClr val="accent2"/>
                </a:solidFill>
                <a:hlinkClick r:id="rId3"/>
              </a:rPr>
              <a:t>http://services.wvgis.wvu.edu/ArcGIS/rest/services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47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ata\projects\FEMA_flood_mapping\Flood 2012\WV Sheriffs Association 1-ft, Leaf-Off Imag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1920"/>
            <a:ext cx="8305800" cy="559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WV Sheriffs Association Imagery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334000"/>
            <a:ext cx="5410200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WVGISTC Web Map Service</a:t>
            </a:r>
          </a:p>
          <a:p>
            <a:endParaRPr lang="en-US" dirty="0"/>
          </a:p>
          <a:p>
            <a:r>
              <a:rPr lang="en-US" sz="1600" dirty="0" smtClean="0"/>
              <a:t>Web:  </a:t>
            </a:r>
            <a:r>
              <a:rPr lang="en-US" sz="1600" dirty="0" smtClean="0">
                <a:solidFill>
                  <a:schemeClr val="accent2"/>
                </a:solidFill>
                <a:hlinkClick r:id="rId3"/>
              </a:rPr>
              <a:t>http://services.wvgis.wvu.edu/ArcGIS/rest/services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 err="1" smtClean="0"/>
              <a:t>ArcMap</a:t>
            </a:r>
            <a:r>
              <a:rPr lang="en-US" sz="1600" dirty="0" smtClean="0"/>
              <a:t>:  </a:t>
            </a:r>
            <a:r>
              <a:rPr lang="en-US" sz="1600" i="1" dirty="0"/>
              <a:t>services.wvgis.wvu.edu/ArcGIS/services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57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03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2010-11 WV Sheriffs Imagery (12 “)</a:t>
            </a:r>
            <a:endParaRPr lang="en-US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801032" cy="536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3316" y="6338927"/>
            <a:ext cx="24384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Statewide Web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7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donaldson\Desktop\Pictometry 4\scale1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12" y="1066800"/>
            <a:ext cx="6730508" cy="552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03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WV Sheriffs Imagery – 12” &amp; 4”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084185"/>
            <a:ext cx="203397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Scale 1:1,128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295400"/>
            <a:ext cx="990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 inch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4587" y="1295400"/>
            <a:ext cx="990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inch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3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donaldson\Desktop\Pictometry 4\scale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832722" cy="512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03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WV Sheriffs Imagery – 12” &amp; 4”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6349861"/>
            <a:ext cx="203397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Scale 1:282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295400"/>
            <a:ext cx="990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 inch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4587" y="1295400"/>
            <a:ext cx="990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inch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1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61027"/>
            <a:ext cx="5669948" cy="532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03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WV Sheriffs Imagery – 4”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6349861"/>
            <a:ext cx="203397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 the horse?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1110734"/>
            <a:ext cx="990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inch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9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750</Words>
  <Application>Microsoft Office PowerPoint</Application>
  <PresentationFormat>On-screen Show (4:3)</PresentationFormat>
  <Paragraphs>158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Framework Data Development and Web Map Services</vt:lpstr>
      <vt:lpstr>Framework Data Report</vt:lpstr>
      <vt:lpstr>Internet Map Services – Public Demand</vt:lpstr>
      <vt:lpstr>Statewide Imagery</vt:lpstr>
      <vt:lpstr>WV Sheriffs Association Imagery</vt:lpstr>
      <vt:lpstr>2010-11 WV Sheriffs Imagery (12 “)</vt:lpstr>
      <vt:lpstr>WV Sheriffs Imagery – 12” &amp; 4”</vt:lpstr>
      <vt:lpstr>WV Sheriffs Imagery – 12” &amp; 4”</vt:lpstr>
      <vt:lpstr>WV Sheriffs Imagery – 4”</vt:lpstr>
      <vt:lpstr>PowerPoint Presentation</vt:lpstr>
      <vt:lpstr>PowerPoint Presentation</vt:lpstr>
      <vt:lpstr>Statewide Imagery (Cont.)</vt:lpstr>
      <vt:lpstr>Best Leaf-Off Imagery</vt:lpstr>
      <vt:lpstr>Best Leaf-Off Imagery –  Monongalia County</vt:lpstr>
      <vt:lpstr>PowerPoint Presentation</vt:lpstr>
      <vt:lpstr>Parcel Web Map Service</vt:lpstr>
      <vt:lpstr>Parcel Query</vt:lpstr>
      <vt:lpstr>Parcels Availability for Web Map Service</vt:lpstr>
      <vt:lpstr>Streams Maintenance</vt:lpstr>
      <vt:lpstr>NHD Steams Updated in Mined Areas</vt:lpstr>
      <vt:lpstr>Steams Updated in Mined Areas</vt:lpstr>
      <vt:lpstr>Geographic Names Updated</vt:lpstr>
      <vt:lpstr>Zoom to Geographic Name</vt:lpstr>
      <vt:lpstr>WVDOT Trails Database (iPad)</vt:lpstr>
      <vt:lpstr>Address Labels as Reference Layer</vt:lpstr>
      <vt:lpstr>  West Virginia  Site &amp; Street  Locator Services  </vt:lpstr>
      <vt:lpstr>Zoom to Address</vt:lpstr>
      <vt:lpstr>Search on Address</vt:lpstr>
      <vt:lpstr>Other Framework Data Notes</vt:lpstr>
      <vt:lpstr>Consuming Web Map Services</vt:lpstr>
      <vt:lpstr>MapWV Viewer (Shared Services)</vt:lpstr>
      <vt:lpstr>Questions???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kdonaldson</dc:creator>
  <cp:lastModifiedBy>kdonaldson</cp:lastModifiedBy>
  <cp:revision>29</cp:revision>
  <cp:lastPrinted>2012-11-27T12:59:48Z</cp:lastPrinted>
  <dcterms:created xsi:type="dcterms:W3CDTF">2012-11-27T01:25:31Z</dcterms:created>
  <dcterms:modified xsi:type="dcterms:W3CDTF">2012-11-27T12:59:51Z</dcterms:modified>
</cp:coreProperties>
</file>